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3396343"/>
          </a:xfr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fr-FR" cap="none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Rayonnement du corps noir et équilibre thermique</a:t>
            </a:r>
            <a:endParaRPr lang="fr-FR" cap="none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918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8409" y="723886"/>
            <a:ext cx="8688997" cy="54156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8349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279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Propriétés expérimentales du rayonnement d’équilibre thermique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0684" y="2091209"/>
            <a:ext cx="2677886" cy="254725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71815" y="3253805"/>
            <a:ext cx="352697" cy="2285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endCxn id="3" idx="1"/>
          </p:cNvCxnSpPr>
          <p:nvPr/>
        </p:nvCxnSpPr>
        <p:spPr>
          <a:xfrm flipH="1">
            <a:off x="1150684" y="3364837"/>
            <a:ext cx="3879668" cy="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50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279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Propriétés expérimentales du rayonnement d’équilibre thermique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0684" y="2091209"/>
            <a:ext cx="2677886" cy="254725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71815" y="3253805"/>
            <a:ext cx="352697" cy="2285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endCxn id="3" idx="1"/>
          </p:cNvCxnSpPr>
          <p:nvPr/>
        </p:nvCxnSpPr>
        <p:spPr>
          <a:xfrm flipH="1">
            <a:off x="1150684" y="3364837"/>
            <a:ext cx="3879668" cy="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150684" y="3364837"/>
            <a:ext cx="906716" cy="1273629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057400" y="2672507"/>
            <a:ext cx="1771170" cy="1965189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2057400" y="2097744"/>
            <a:ext cx="1771170" cy="57399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076993" y="2110807"/>
            <a:ext cx="612419" cy="2526889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709005" y="3834333"/>
            <a:ext cx="1119565" cy="80336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1741394" y="2901876"/>
            <a:ext cx="2062007" cy="932457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995082" y="498962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Corps noir : système matériel absorbant uniformément et totalement toute radiation électromagnétique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650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2279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Propriétés expérimentales du rayonnement d’équilibre thermique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0684" y="2091209"/>
            <a:ext cx="2677886" cy="254725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71815" y="3253805"/>
            <a:ext cx="352697" cy="2285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endCxn id="3" idx="1"/>
          </p:cNvCxnSpPr>
          <p:nvPr/>
        </p:nvCxnSpPr>
        <p:spPr>
          <a:xfrm flipH="1">
            <a:off x="1150684" y="3364837"/>
            <a:ext cx="3879668" cy="1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1150684" y="3364837"/>
            <a:ext cx="906716" cy="1273629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057400" y="2672507"/>
            <a:ext cx="1771170" cy="1965189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2057400" y="2097744"/>
            <a:ext cx="1771170" cy="57399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076993" y="2110807"/>
            <a:ext cx="612419" cy="2526889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709005" y="3834333"/>
            <a:ext cx="1119565" cy="803363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1741394" y="2901876"/>
            <a:ext cx="2062007" cy="932457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995082" y="4989625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Corps noir : système matériel absorbant uniformément et totalement toute radiation électromagnétique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6390" y="3038074"/>
            <a:ext cx="982403" cy="6723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Spectro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" name="Connecteur droit avec flèche 9"/>
          <p:cNvCxnSpPr>
            <a:stCxn id="5" idx="3"/>
          </p:cNvCxnSpPr>
          <p:nvPr/>
        </p:nvCxnSpPr>
        <p:spPr>
          <a:xfrm flipV="1">
            <a:off x="6298793" y="3374250"/>
            <a:ext cx="828148" cy="1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7584141" y="1949633"/>
            <a:ext cx="0" cy="18847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584141" y="3834333"/>
            <a:ext cx="3532094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7611035" y="2297537"/>
            <a:ext cx="3267636" cy="1413852"/>
          </a:xfrm>
          <a:custGeom>
            <a:avLst/>
            <a:gdLst>
              <a:gd name="connsiteX0" fmla="*/ 0 w 3267636"/>
              <a:gd name="connsiteY0" fmla="*/ 1413852 h 1413852"/>
              <a:gd name="connsiteX1" fmla="*/ 1613647 w 3267636"/>
              <a:gd name="connsiteY1" fmla="*/ 1911 h 1413852"/>
              <a:gd name="connsiteX2" fmla="*/ 3267636 w 3267636"/>
              <a:gd name="connsiteY2" fmla="*/ 1171805 h 141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7636" h="1413852">
                <a:moveTo>
                  <a:pt x="0" y="1413852"/>
                </a:moveTo>
                <a:cubicBezTo>
                  <a:pt x="534520" y="728052"/>
                  <a:pt x="1069041" y="42252"/>
                  <a:pt x="1613647" y="1911"/>
                </a:cubicBezTo>
                <a:cubicBezTo>
                  <a:pt x="2158253" y="-38430"/>
                  <a:pt x="2712944" y="566687"/>
                  <a:pt x="3267636" y="1171805"/>
                </a:cubicBezTo>
              </a:path>
            </a:pathLst>
          </a:cu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6298793" y="4424082"/>
            <a:ext cx="5198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Propriétés du rayonnement d’équilibre thermique : cas idéal du corps noir 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Densité spectrale continue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Loi de déplacement de Wien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Loi de Stefan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Intensité émise par le corps noir </a:t>
            </a:r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0458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509451" y="1528354"/>
                <a:ext cx="11534503" cy="136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ϕ</m:t>
                    </m:r>
                  </m:oMath>
                </a14:m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: flux thermique : puissance qui travers une surface au cours d’un transfert thermique (W)</a:t>
                </a:r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ϕ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 : densité de flux surfacique : flux reçu par unité de surface 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</m:t>
                    </m:r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fr-F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fr-F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sz="24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51" y="1528354"/>
                <a:ext cx="11534503" cy="1367426"/>
              </a:xfrm>
              <a:prstGeom prst="rect">
                <a:avLst/>
              </a:prstGeom>
              <a:blipFill>
                <a:blip r:embed="rId2"/>
                <a:stretch>
                  <a:fillRect l="-423" t="-2232" r="-423" b="-80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0"/>
            <a:ext cx="12192000" cy="122790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Flux radiatifs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914400" y="3892731"/>
                <a:ext cx="5926622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u="sng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Processus d’interaction matière rayonnement :</a:t>
                </a:r>
              </a:p>
              <a:p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</a:t>
                </a:r>
              </a:p>
              <a:p>
                <a:pPr marL="285750" indent="-285750">
                  <a:buFontTx/>
                  <a:buChar char="-"/>
                </a:pP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Emission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iri" panose="00000500000000000000" pitchFamily="2" charset="-78"/>
                          </a:rPr>
                          <m:t>𝜑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𝑒</m:t>
                        </m:r>
                      </m:sub>
                    </m:sSub>
                  </m:oMath>
                </a14:m>
                <a:endParaRPr lang="fr-FR" sz="24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Absorption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iri" panose="00000500000000000000" pitchFamily="2" charset="-78"/>
                          </a:rPr>
                          <m:t>𝜑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𝑎</m:t>
                        </m:r>
                      </m:sub>
                    </m:sSub>
                  </m:oMath>
                </a14:m>
                <a:endParaRPr lang="fr-FR" sz="2400" dirty="0" smtClean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Réflexion/diffusion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</m:ctrlPr>
                      </m:sSubPr>
                      <m:e>
                        <m:r>
                          <a:rPr lang="fr-F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iri" panose="00000500000000000000" pitchFamily="2" charset="-78"/>
                          </a:rPr>
                          <m:t>𝜑</m:t>
                        </m:r>
                      </m:e>
                      <m:sub>
                        <m:r>
                          <a:rPr lang="fr-FR" sz="2400" b="0" i="1" smtClean="0">
                            <a:latin typeface="Cambria Math" panose="02040503050406030204" pitchFamily="18" charset="0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𝑟</m:t>
                        </m:r>
                      </m:sub>
                    </m:sSub>
                  </m:oMath>
                </a14:m>
                <a:endParaRPr lang="fr-FR" sz="24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92731"/>
                <a:ext cx="5926622" cy="1938992"/>
              </a:xfrm>
              <a:prstGeom prst="rect">
                <a:avLst/>
              </a:prstGeom>
              <a:blipFill>
                <a:blip r:embed="rId3"/>
                <a:stretch>
                  <a:fillRect l="-2984" t="-2516" b="-147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171320" y="4242414"/>
            <a:ext cx="2769326" cy="1142158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9045526" y="3553097"/>
            <a:ext cx="675249" cy="68931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9512272" y="3553097"/>
            <a:ext cx="675249" cy="689317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9050549" y="4243248"/>
            <a:ext cx="675249" cy="68931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8358888" y="3537521"/>
            <a:ext cx="675249" cy="68931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0085782" y="3537520"/>
            <a:ext cx="675249" cy="68931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8564076" y="5538966"/>
                <a:ext cx="19838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076" y="5538966"/>
                <a:ext cx="1983813" cy="369332"/>
              </a:xfrm>
              <a:prstGeom prst="rect">
                <a:avLst/>
              </a:prstGeom>
              <a:blipFill>
                <a:blip r:embed="rId4"/>
                <a:stretch>
                  <a:fillRect l="-3077" b="-2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8564076" y="6073889"/>
                <a:ext cx="2011513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fr-FR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076" y="6073889"/>
                <a:ext cx="2011513" cy="397866"/>
              </a:xfrm>
              <a:prstGeom prst="rect">
                <a:avLst/>
              </a:prstGeom>
              <a:blipFill>
                <a:blip r:embed="rId5"/>
                <a:stretch>
                  <a:fillRect l="-3030" b="-181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080888" y="3075855"/>
                <a:ext cx="6045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888" y="3075855"/>
                <a:ext cx="604524" cy="461665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095476" y="4797618"/>
                <a:ext cx="6252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5476" y="4797618"/>
                <a:ext cx="625299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849902" y="3074723"/>
                <a:ext cx="6074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9902" y="3074723"/>
                <a:ext cx="607410" cy="461665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901547" y="3074722"/>
                <a:ext cx="622606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547" y="3074722"/>
                <a:ext cx="622606" cy="490199"/>
              </a:xfrm>
              <a:prstGeom prst="rect">
                <a:avLst/>
              </a:prstGeom>
              <a:blipFill>
                <a:blip r:embed="rId9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689542" y="3086331"/>
                <a:ext cx="577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fr-FR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542" y="3086331"/>
                <a:ext cx="577016" cy="461665"/>
              </a:xfrm>
              <a:prstGeom prst="rect">
                <a:avLst/>
              </a:prstGeom>
              <a:blipFill>
                <a:blip r:embed="rId10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976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5109" y="1162594"/>
            <a:ext cx="94096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Caractériser le rayonnement : petit guide</a:t>
            </a:r>
          </a:p>
          <a:p>
            <a:endParaRPr lang="fr-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endParaRPr lang="fr-FR" sz="20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Flux 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lumineux énergétique (en W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Flux 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lumineux visuel (en lumen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Eclairement 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= flux surfacique (en lumen  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^-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2)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Intensité 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= Flux par unité d'angle solide (lumen . 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stéradian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^-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1 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ou candela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Emittance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: flux par unité de surface de la source émettrice (lumen . 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^-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2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Luminance </a:t>
            </a:r>
            <a:r>
              <a:rPr lang="fr-FR" sz="20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= pour une source étendue, intensité lumineuse dans une direction donnée par unité de surface utile de la source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. (</a:t>
            </a:r>
            <a:r>
              <a:rPr lang="fr-FR" sz="2000" dirty="0" err="1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cd.m</a:t>
            </a:r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^-2)</a:t>
            </a:r>
          </a:p>
          <a:p>
            <a:endParaRPr lang="fr-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0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Définition du candela : intensité lumineuse dans une direction donnée d’une source qui émet un rayonnement monochromatique de fréquence 540.10^12 Hz et dont l’intensité énergétique dans cette direction est 1/683 Watt par stéradian</a:t>
            </a:r>
            <a:endParaRPr lang="fr-FR" sz="20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22754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5572</TotalTime>
  <Words>335</Words>
  <Application>Microsoft Office PowerPoint</Application>
  <PresentationFormat>Grand écran</PresentationFormat>
  <Paragraphs>39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Amiri</vt:lpstr>
      <vt:lpstr>Arial</vt:lpstr>
      <vt:lpstr>Cambria Math</vt:lpstr>
      <vt:lpstr>Gill Sans MT</vt:lpstr>
      <vt:lpstr>Parcel</vt:lpstr>
      <vt:lpstr>Rayonnement du corps noir et équilibre thermique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linéarités et applications</dc:title>
  <dc:creator>DIHYA</dc:creator>
  <cp:lastModifiedBy>DIHYA</cp:lastModifiedBy>
  <cp:revision>13</cp:revision>
  <dcterms:created xsi:type="dcterms:W3CDTF">2021-06-17T09:48:23Z</dcterms:created>
  <dcterms:modified xsi:type="dcterms:W3CDTF">2021-06-21T11:51:56Z</dcterms:modified>
</cp:coreProperties>
</file>