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33"/>
  </p:notesMasterIdLst>
  <p:sldIdLst>
    <p:sldId id="257" r:id="rId2"/>
    <p:sldId id="270" r:id="rId3"/>
    <p:sldId id="258" r:id="rId4"/>
    <p:sldId id="260" r:id="rId5"/>
    <p:sldId id="283" r:id="rId6"/>
    <p:sldId id="271" r:id="rId7"/>
    <p:sldId id="287" r:id="rId8"/>
    <p:sldId id="259" r:id="rId9"/>
    <p:sldId id="285" r:id="rId10"/>
    <p:sldId id="284" r:id="rId11"/>
    <p:sldId id="272" r:id="rId12"/>
    <p:sldId id="282" r:id="rId13"/>
    <p:sldId id="273" r:id="rId14"/>
    <p:sldId id="261" r:id="rId15"/>
    <p:sldId id="274" r:id="rId16"/>
    <p:sldId id="263" r:id="rId17"/>
    <p:sldId id="295" r:id="rId18"/>
    <p:sldId id="294" r:id="rId19"/>
    <p:sldId id="289" r:id="rId20"/>
    <p:sldId id="293" r:id="rId21"/>
    <p:sldId id="292" r:id="rId22"/>
    <p:sldId id="291" r:id="rId23"/>
    <p:sldId id="290" r:id="rId24"/>
    <p:sldId id="296" r:id="rId25"/>
    <p:sldId id="298" r:id="rId26"/>
    <p:sldId id="297" r:id="rId27"/>
    <p:sldId id="262" r:id="rId28"/>
    <p:sldId id="275" r:id="rId29"/>
    <p:sldId id="286" r:id="rId30"/>
    <p:sldId id="281" r:id="rId31"/>
    <p:sldId id="288" r:id="rId3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8C08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Style moyen 2 - Accentuation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1E4AEA4-8DFA-4A89-87EB-49C32662AFE0}" styleName="Style moyen 2 - Accentuation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69" d="100"/>
          <a:sy n="69" d="100"/>
        </p:scale>
        <p:origin x="756" y="6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viewProps" Target="view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C549DE0-5670-4CCA-B4EE-72C4BB0D8B69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not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F5625F2-826F-406F-AC09-4665C7722C11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22547126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7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518494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16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24234577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17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01729061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18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29092644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19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10011191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20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0941268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21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06032733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22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670296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23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19789369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24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5887989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25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912070874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26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90604491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r-FR" dirty="0" smtClean="0"/>
              <a:t>Remarque</a:t>
            </a:r>
            <a:r>
              <a:rPr lang="fr-FR" baseline="0" dirty="0" smtClean="0"/>
              <a:t> ici : collisions de d sur s tandis que convection : le mouvement du fluide support entraine le fluide d</a:t>
            </a:r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F5625F2-826F-406F-AC09-4665C7722C11}" type="slidenum">
              <a:rPr lang="fr-FR" smtClean="0"/>
              <a:t>31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19387863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 bwMode="blackWhite">
          <a:xfrm>
            <a:off x="1600200" y="2386744"/>
            <a:ext cx="8991600" cy="1645920"/>
          </a:xfrm>
          <a:solidFill>
            <a:srgbClr val="FFFFFF"/>
          </a:solidFill>
          <a:ln w="38100">
            <a:solidFill>
              <a:srgbClr val="404040"/>
            </a:solidFill>
          </a:ln>
        </p:spPr>
        <p:txBody>
          <a:bodyPr lIns="274320" rIns="274320" anchor="ctr" anchorCtr="1">
            <a:normAutofit/>
          </a:bodyPr>
          <a:lstStyle>
            <a:lvl1pPr algn="ctr">
              <a:defRPr sz="3800">
                <a:solidFill>
                  <a:srgbClr val="262626"/>
                </a:solidFill>
              </a:defRPr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695194" y="4352544"/>
            <a:ext cx="6801612" cy="1239894"/>
          </a:xfrm>
          <a:noFill/>
        </p:spPr>
        <p:txBody>
          <a:bodyPr>
            <a:normAutofit/>
          </a:bodyPr>
          <a:lstStyle>
            <a:lvl1pPr marL="0" indent="0" algn="ctr">
              <a:buNone/>
              <a:defRPr sz="20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 smtClean="0"/>
              <a:t>Modifier le style des sous-titres du masque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031210731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88771191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blackWhite">
          <a:xfrm>
            <a:off x="1600200" y="2386744"/>
            <a:ext cx="8991600" cy="1645920"/>
          </a:xfrm>
          <a:solidFill>
            <a:srgbClr val="FFFFFF"/>
          </a:solidFill>
          <a:ln w="38100">
            <a:solidFill>
              <a:srgbClr val="404040"/>
            </a:solidFill>
          </a:ln>
        </p:spPr>
        <p:txBody>
          <a:bodyPr lIns="274320" rIns="274320" anchor="ctr" anchorCtr="1">
            <a:normAutofit/>
          </a:bodyPr>
          <a:lstStyle>
            <a:lvl1pPr>
              <a:defRPr sz="3800">
                <a:solidFill>
                  <a:srgbClr val="262626"/>
                </a:solidFill>
              </a:defRPr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695194" y="4352465"/>
            <a:ext cx="6801612" cy="1265082"/>
          </a:xfrm>
        </p:spPr>
        <p:txBody>
          <a:bodyPr anchor="t" anchorCtr="1">
            <a:normAutofit/>
          </a:bodyPr>
          <a:lstStyle>
            <a:lvl1pPr marL="0" indent="0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48534357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581912" y="2638044"/>
            <a:ext cx="4271771" cy="3101982"/>
          </a:xfrm>
        </p:spPr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38315" y="2638044"/>
            <a:ext cx="4270247" cy="3101982"/>
          </a:xfrm>
        </p:spPr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00000617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83436" y="2313433"/>
            <a:ext cx="4270248" cy="704087"/>
          </a:xfrm>
        </p:spPr>
        <p:txBody>
          <a:bodyPr anchor="b" anchorCtr="1">
            <a:normAutofit/>
          </a:bodyPr>
          <a:lstStyle>
            <a:lvl1pPr marL="0" indent="0" algn="ctr">
              <a:buNone/>
              <a:defRPr sz="1900" b="0" cap="all" spc="100" baseline="0">
                <a:solidFill>
                  <a:schemeClr val="accent2">
                    <a:lumMod val="75000"/>
                  </a:schemeClr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583436" y="3143250"/>
            <a:ext cx="4270248" cy="2596776"/>
          </a:xfrm>
        </p:spPr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338316" y="3143250"/>
            <a:ext cx="4253484" cy="2596776"/>
          </a:xfrm>
        </p:spPr>
        <p:txBody>
          <a:bodyPr/>
          <a:lstStyle>
            <a:lvl5pPr>
              <a:defRPr/>
            </a:lvl5pPr>
          </a:lstStyle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6338316" y="2313433"/>
            <a:ext cx="4270248" cy="704087"/>
          </a:xfrm>
        </p:spPr>
        <p:txBody>
          <a:bodyPr anchor="b" anchorCtr="1">
            <a:normAutofit/>
          </a:bodyPr>
          <a:lstStyle>
            <a:lvl1pPr marL="0" indent="0" algn="ctr">
              <a:buNone/>
              <a:defRPr sz="1900" b="0" cap="all" spc="100" baseline="0">
                <a:solidFill>
                  <a:schemeClr val="accent2">
                    <a:lumMod val="75000"/>
                  </a:schemeClr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5125630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9543422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0545060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/>
          <p:cNvSpPr/>
          <p:nvPr/>
        </p:nvSpPr>
        <p:spPr>
          <a:xfrm>
            <a:off x="0" y="0"/>
            <a:ext cx="6096000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 bwMode="blackWhite">
          <a:xfrm>
            <a:off x="804672" y="2243828"/>
            <a:ext cx="4486656" cy="1141497"/>
          </a:xfrm>
          <a:solidFill>
            <a:srgbClr val="FFFFFF"/>
          </a:solidFill>
          <a:ln>
            <a:solidFill>
              <a:srgbClr val="404040"/>
            </a:solidFill>
          </a:ln>
        </p:spPr>
        <p:txBody>
          <a:bodyPr anchor="ctr" anchorCtr="1">
            <a:normAutofit/>
          </a:bodyPr>
          <a:lstStyle>
            <a:lvl1pPr>
              <a:defRPr sz="2200">
                <a:solidFill>
                  <a:srgbClr val="262626"/>
                </a:solidFill>
              </a:defRPr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36080" y="804672"/>
            <a:ext cx="4815840" cy="5248656"/>
          </a:xfrm>
        </p:spPr>
        <p:txBody>
          <a:bodyPr>
            <a:normAutofit/>
          </a:bodyPr>
          <a:lstStyle>
            <a:lvl1pPr>
              <a:defRPr sz="19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600">
                <a:solidFill>
                  <a:schemeClr val="tx1"/>
                </a:solidFill>
              </a:defRPr>
            </a:lvl3pPr>
            <a:lvl4pPr>
              <a:defRPr sz="1600">
                <a:solidFill>
                  <a:schemeClr val="tx1"/>
                </a:solidFill>
              </a:defRPr>
            </a:lvl4pPr>
            <a:lvl5pPr>
              <a:defRPr sz="1600">
                <a:solidFill>
                  <a:schemeClr val="tx1"/>
                </a:solidFill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15568" y="3549918"/>
            <a:ext cx="3794760" cy="2194036"/>
          </a:xfrm>
        </p:spPr>
        <p:txBody>
          <a:bodyPr anchor="t" anchorCtr="1">
            <a:normAutofit/>
          </a:bodyPr>
          <a:lstStyle>
            <a:lvl1pPr marL="0" indent="0" algn="ctr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9" name="Date Placeholder 8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1"/>
          </p:nvPr>
        </p:nvSpPr>
        <p:spPr>
          <a:xfrm>
            <a:off x="804672" y="6236208"/>
            <a:ext cx="5124797" cy="320040"/>
          </a:xfrm>
        </p:spPr>
        <p:txBody>
          <a:bodyPr/>
          <a:lstStyle>
            <a:lvl1pPr>
              <a:defRPr>
                <a:solidFill>
                  <a:srgbClr val="FFFFFF">
                    <a:alpha val="70000"/>
                  </a:srgbClr>
                </a:solidFill>
              </a:defRPr>
            </a:lvl1pPr>
          </a:lstStyle>
          <a:p>
            <a:endParaRPr lang="fr-FR"/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3845468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17"/>
          <p:cNvSpPr/>
          <p:nvPr/>
        </p:nvSpPr>
        <p:spPr>
          <a:xfrm>
            <a:off x="0" y="0"/>
            <a:ext cx="6095999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 bwMode="blackWhite">
          <a:xfrm>
            <a:off x="808523" y="2243828"/>
            <a:ext cx="4494998" cy="1134640"/>
          </a:xfrm>
          <a:solidFill>
            <a:srgbClr val="FFFFFF"/>
          </a:solidFill>
          <a:ln>
            <a:solidFill>
              <a:srgbClr val="404040"/>
            </a:solidFill>
          </a:ln>
        </p:spPr>
        <p:txBody>
          <a:bodyPr anchor="ctr" anchorCtr="1">
            <a:noAutofit/>
          </a:bodyPr>
          <a:lstStyle>
            <a:lvl1pPr>
              <a:defRPr sz="2200">
                <a:solidFill>
                  <a:srgbClr val="262626"/>
                </a:solidFill>
              </a:defRPr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095999" y="0"/>
            <a:ext cx="6102097" cy="6858000"/>
          </a:xfrm>
          <a:solidFill>
            <a:schemeClr val="bg1">
              <a:lumMod val="75000"/>
            </a:schemeClr>
          </a:solidFill>
        </p:spPr>
        <p:txBody>
          <a:bodyPr anchor="t"/>
          <a:lstStyle>
            <a:lvl1pPr marL="0" indent="0">
              <a:buNone/>
              <a:defRPr sz="3200">
                <a:solidFill>
                  <a:schemeClr val="bg1">
                    <a:lumMod val="85000"/>
                    <a:lumOff val="15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fr-FR" smtClean="0"/>
              <a:t>Cliquez sur l'icône pour ajouter une image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15568" y="3549918"/>
            <a:ext cx="3794760" cy="2194037"/>
          </a:xfrm>
        </p:spPr>
        <p:txBody>
          <a:bodyPr anchor="t" anchorCtr="1">
            <a:normAutofit/>
          </a:bodyPr>
          <a:lstStyle>
            <a:lvl1pPr marL="0" indent="0" algn="ctr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  <a:effectLst>
                  <a:outerShdw blurRad="50800" dist="38100" dir="2700000" algn="tl" rotWithShape="0">
                    <a:prstClr val="black">
                      <a:alpha val="43000"/>
                    </a:prstClr>
                  </a:outerShdw>
                </a:effectLst>
              </a:defRPr>
            </a:lvl1pPr>
          </a:lstStyle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>
          <a:xfrm>
            <a:off x="804672" y="6236208"/>
            <a:ext cx="5124797" cy="320040"/>
          </a:xfrm>
        </p:spPr>
        <p:txBody>
          <a:bodyPr/>
          <a:lstStyle>
            <a:lvl1pPr>
              <a:defRPr>
                <a:solidFill>
                  <a:srgbClr val="FFFFFF">
                    <a:alpha val="70000"/>
                  </a:srgbClr>
                </a:solidFill>
              </a:defRPr>
            </a:lvl1pPr>
          </a:lstStyle>
          <a:p>
            <a:endParaRPr lang="fr-FR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833992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48668756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53112" y="937260"/>
            <a:ext cx="1298608" cy="4983480"/>
          </a:xfrm>
        </p:spPr>
        <p:txBody>
          <a:bodyPr vert="eaVert"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231136" y="937260"/>
            <a:ext cx="6198489" cy="4983480"/>
          </a:xfrm>
        </p:spPr>
        <p:txBody>
          <a:bodyPr vert="eaVert"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588679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 bwMode="black">
          <a:xfrm>
            <a:off x="2231136" y="964692"/>
            <a:ext cx="7729728" cy="1188720"/>
          </a:xfrm>
          <a:prstGeom prst="rect">
            <a:avLst/>
          </a:prstGeom>
          <a:solidFill>
            <a:srgbClr val="FFFFFF"/>
          </a:solidFill>
          <a:ln w="31750" cap="sq">
            <a:solidFill>
              <a:srgbClr val="404040"/>
            </a:solidFill>
            <a:miter lim="800000"/>
          </a:ln>
        </p:spPr>
        <p:txBody>
          <a:bodyPr vert="horz" lIns="182880" tIns="182880" rIns="182880" bIns="182880" rtlCol="0" anchor="ctr">
            <a:normAutofit/>
          </a:bodyPr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31136" y="2638044"/>
            <a:ext cx="7729728" cy="310198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821429" y="6238816"/>
            <a:ext cx="2753746" cy="32396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alpha val="70000"/>
                  </a:schemeClr>
                </a:solidFill>
              </a:defRPr>
            </a:lvl1pPr>
          </a:lstStyle>
          <a:p>
            <a:fld id="{30ED0A98-BD2E-4F72-A97E-B4D4024D01AB}" type="datetimeFigureOut">
              <a:rPr lang="fr-FR" smtClean="0"/>
              <a:t>16/06/2021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600200" y="6236208"/>
            <a:ext cx="5901189" cy="3200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>
                <a:solidFill>
                  <a:schemeClr val="tx1">
                    <a:alpha val="70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758922" y="6217920"/>
            <a:ext cx="365760" cy="365760"/>
          </a:xfrm>
          <a:prstGeom prst="ellipse">
            <a:avLst/>
          </a:prstGeom>
          <a:solidFill>
            <a:srgbClr val="1D1D1D">
              <a:alpha val="70000"/>
            </a:srgbClr>
          </a:solidFill>
        </p:spPr>
        <p:txBody>
          <a:bodyPr vert="horz" lIns="18288" tIns="45720" rIns="18288" bIns="45720" rtlCol="0" anchor="ctr">
            <a:noAutofit/>
          </a:bodyPr>
          <a:lstStyle>
            <a:lvl1pPr algn="ctr">
              <a:defRPr sz="1100" spc="0" baseline="0">
                <a:solidFill>
                  <a:srgbClr val="FFFFFF"/>
                </a:solidFill>
              </a:defRPr>
            </a:lvl1pPr>
          </a:lstStyle>
          <a:p>
            <a:fld id="{51530A41-DA06-492E-9C7C-664C2ED8C07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7331295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2800" kern="1200" cap="all" spc="200" baseline="0">
          <a:solidFill>
            <a:srgbClr val="262626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1pPr>
      <a:lvl2pPr marL="4572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2pPr>
      <a:lvl3pPr marL="6858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3pPr>
      <a:lvl4pPr marL="9144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4pPr>
      <a:lvl5pPr marL="11430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5pPr>
      <a:lvl6pPr marL="1312863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84313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5735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1882775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0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0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0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3.png"/><Relationship Id="rId5" Type="http://schemas.openxmlformats.org/officeDocument/2006/relationships/image" Target="../media/image18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1600200" y="599507"/>
            <a:ext cx="8991600" cy="1645920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Phénomènes de transport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600200" y="2579161"/>
            <a:ext cx="8991600" cy="4001748"/>
          </a:xfrm>
        </p:spPr>
        <p:txBody>
          <a:bodyPr>
            <a:noAutofit/>
          </a:bodyPr>
          <a:lstStyle/>
          <a:p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Niveau : CPGE/L2 </a:t>
            </a:r>
          </a:p>
          <a:p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Pré-requis : </a:t>
            </a:r>
          </a:p>
          <a:p>
            <a:pPr marL="342900" indent="-342900">
              <a:buFontTx/>
              <a:buChar char="-"/>
            </a:pPr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Premier et second principe de la thermodynamique </a:t>
            </a:r>
          </a:p>
          <a:p>
            <a:pPr marL="342900" indent="-342900">
              <a:buFontTx/>
              <a:buChar char="-"/>
            </a:pPr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Mécanique des fluides / Navier Stokes </a:t>
            </a:r>
          </a:p>
          <a:p>
            <a:pPr marL="342900" indent="-342900">
              <a:buFontTx/>
              <a:buChar char="-"/>
            </a:pPr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Libre parcours moyen, notion d’agitation thermique </a:t>
            </a:r>
          </a:p>
          <a:p>
            <a:pPr marL="342900" indent="-342900">
              <a:buFontTx/>
              <a:buChar char="-"/>
            </a:pPr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Echelle mésoscopique / macroscopique / microscopique</a:t>
            </a:r>
          </a:p>
          <a:p>
            <a:pPr marL="342900" indent="-342900">
              <a:buFontTx/>
              <a:buChar char="-"/>
            </a:pPr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Opérateurs vectoriels</a:t>
            </a:r>
            <a:endParaRPr lang="fr-FR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965647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3672" y="1544675"/>
            <a:ext cx="6210929" cy="43019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11771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au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19302771"/>
              </p:ext>
            </p:extLst>
          </p:nvPr>
        </p:nvGraphicFramePr>
        <p:xfrm>
          <a:off x="1205344" y="719665"/>
          <a:ext cx="9961420" cy="5480403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4980710">
                  <a:extLst>
                    <a:ext uri="{9D8B030D-6E8A-4147-A177-3AD203B41FA5}">
                      <a16:colId xmlns:a16="http://schemas.microsoft.com/office/drawing/2014/main" val="4177788775"/>
                    </a:ext>
                  </a:extLst>
                </a:gridCol>
                <a:gridCol w="4980710">
                  <a:extLst>
                    <a:ext uri="{9D8B030D-6E8A-4147-A177-3AD203B41FA5}">
                      <a16:colId xmlns:a16="http://schemas.microsoft.com/office/drawing/2014/main" val="1833864225"/>
                    </a:ext>
                  </a:extLst>
                </a:gridCol>
              </a:tblGrid>
              <a:tr h="620382">
                <a:tc>
                  <a:txBody>
                    <a:bodyPr/>
                    <a:lstStyle/>
                    <a:p>
                      <a:pPr algn="l"/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Quantité</a:t>
                      </a:r>
                      <a:r>
                        <a:rPr lang="fr-FR" sz="2400" baseline="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transportée</a:t>
                      </a:r>
                      <a:endParaRPr lang="fr-FR" sz="2400" dirty="0">
                        <a:solidFill>
                          <a:schemeClr val="tx1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Mode de transport</a:t>
                      </a:r>
                      <a:endParaRPr lang="fr-FR" sz="2400" dirty="0">
                        <a:solidFill>
                          <a:schemeClr val="tx1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227572177"/>
                  </a:ext>
                </a:extLst>
              </a:tr>
              <a:tr h="1070796">
                <a:tc>
                  <a:txBody>
                    <a:bodyPr/>
                    <a:lstStyle/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Particules</a:t>
                      </a:r>
                      <a:endParaRPr lang="fr-FR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Diffusion</a:t>
                      </a:r>
                    </a:p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Convection libre</a:t>
                      </a:r>
                      <a:r>
                        <a:rPr lang="fr-FR" sz="2400" baseline="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ou forcée</a:t>
                      </a:r>
                      <a:endParaRPr lang="fr-FR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28971376"/>
                  </a:ext>
                </a:extLst>
              </a:tr>
              <a:tr h="1529709">
                <a:tc>
                  <a:txBody>
                    <a:bodyPr/>
                    <a:lstStyle/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Energie thermique</a:t>
                      </a:r>
                      <a:endParaRPr lang="fr-FR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Diffusion</a:t>
                      </a:r>
                    </a:p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Convection </a:t>
                      </a:r>
                    </a:p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Rayonnement</a:t>
                      </a:r>
                      <a:endParaRPr lang="fr-FR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1620764"/>
                  </a:ext>
                </a:extLst>
              </a:tr>
              <a:tr h="1070796">
                <a:tc>
                  <a:txBody>
                    <a:bodyPr/>
                    <a:lstStyle/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Quantité de mouvement</a:t>
                      </a:r>
                      <a:endParaRPr lang="fr-FR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Diffusion</a:t>
                      </a:r>
                    </a:p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Convection</a:t>
                      </a:r>
                    </a:p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Rayonnement</a:t>
                      </a:r>
                      <a:endParaRPr lang="fr-FR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801538482"/>
                  </a:ext>
                </a:extLst>
              </a:tr>
              <a:tr h="1070796">
                <a:tc>
                  <a:txBody>
                    <a:bodyPr/>
                    <a:lstStyle/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Charge</a:t>
                      </a:r>
                      <a:endParaRPr lang="fr-FR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Diffusion </a:t>
                      </a:r>
                      <a:b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</a:br>
                      <a:r>
                        <a:rPr lang="fr-FR" sz="24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Convection</a:t>
                      </a:r>
                      <a:endParaRPr lang="fr-FR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400291922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2060932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I) 3) Cadre d’étude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ZoneTexte 2"/>
              <p:cNvSpPr txBox="1"/>
              <p:nvPr/>
            </p:nvSpPr>
            <p:spPr>
              <a:xfrm>
                <a:off x="453938" y="1698172"/>
                <a:ext cx="11381011" cy="3075522"/>
              </a:xfrm>
              <a:prstGeom prst="rect">
                <a:avLst/>
              </a:prstGeom>
              <a:noFill/>
              <a:ln w="28575">
                <a:solidFill>
                  <a:srgbClr val="C00000"/>
                </a:solidFill>
              </a:ln>
            </p:spPr>
            <p:txBody>
              <a:bodyPr wrap="square" rtlCol="0">
                <a:spAutoFit/>
              </a:bodyPr>
              <a:lstStyle/>
              <a:p>
                <a:r>
                  <a:rPr lang="fr-FR" sz="2400" u="sng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Equilibre thermodynamique local : </a:t>
                </a:r>
              </a:p>
              <a:p>
                <a:endParaRPr lang="fr-FR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r>
                  <a:rPr lang="fr-FR" sz="24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Les échanges entre systèmes et sous-systèmes sont suffisamment lents pour qu’on puisses définir des échelles de temps et d’espace sur lesquelles les variables ont localement une valeur d’équilibre.</a:t>
                </a:r>
                <a:endParaRPr lang="fr-FR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r>
                  <a:rPr lang="fr-FR" sz="24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En pratique : </a:t>
                </a:r>
                <a:endParaRPr lang="fr-FR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fr-FR" sz="24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2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𝜏</m:t>
                          </m:r>
                        </m:e>
                        <m:sub>
                          <m:r>
                            <a:rPr lang="fr-FR" sz="2400" b="0" i="1" smtClean="0">
                              <a:latin typeface="Cambria Math" panose="02040503050406030204" pitchFamily="18" charset="0"/>
                            </a:rPr>
                            <m:t>é</m:t>
                          </m:r>
                          <m:r>
                            <a:rPr lang="fr-FR" sz="2400" b="0" i="1" smtClean="0">
                              <a:latin typeface="Cambria Math" panose="02040503050406030204" pitchFamily="18" charset="0"/>
                            </a:rPr>
                            <m:t>𝑞</m:t>
                          </m:r>
                        </m:sub>
                      </m:sSub>
                      <m:r>
                        <a:rPr lang="fr-FR" sz="2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~</m:t>
                      </m:r>
                      <m:sSub>
                        <m:sSubPr>
                          <m:ctrlPr>
                            <a:rPr lang="fr-FR" sz="2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2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𝜏</m:t>
                          </m:r>
                        </m:e>
                        <m:sub>
                          <m: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𝑐𝑜𝑙𝑙</m:t>
                          </m:r>
                        </m:sub>
                      </m:sSub>
                      <m:r>
                        <a:rPr lang="fr-FR" sz="2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≪∆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𝑡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≪ </m:t>
                      </m:r>
                      <m:sSub>
                        <m:sSubPr>
                          <m:ctrlP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𝜏</m:t>
                          </m:r>
                        </m:e>
                        <m:sub>
                          <m: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é</m:t>
                          </m:r>
                          <m: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𝑣𝑜𝑙</m:t>
                          </m:r>
                        </m:sub>
                      </m:sSub>
                    </m:oMath>
                  </m:oMathPara>
                </a14:m>
                <a:endParaRPr lang="fr-FR" sz="2400" dirty="0" smtClean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2400" b="0" i="1" smtClean="0">
                          <a:latin typeface="Cambria Math" panose="02040503050406030204" pitchFamily="18" charset="0"/>
                        </a:rPr>
                        <m:t>𝑙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</a:rPr>
                        <m:t> ≪ ∆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𝑥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≪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𝐿</m:t>
                      </m:r>
                    </m:oMath>
                  </m:oMathPara>
                </a14:m>
                <a:endParaRPr lang="fr-FR" sz="2400" dirty="0" smtClean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3" name="ZoneTexte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3938" y="1698172"/>
                <a:ext cx="11381011" cy="3075522"/>
              </a:xfrm>
              <a:prstGeom prst="rect">
                <a:avLst/>
              </a:prstGeom>
              <a:blipFill>
                <a:blip r:embed="rId2"/>
                <a:stretch>
                  <a:fillRect l="-694" t="-1179"/>
                </a:stretch>
              </a:blipFill>
              <a:ln w="28575">
                <a:solidFill>
                  <a:srgbClr val="C00000"/>
                </a:solidFill>
              </a:ln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4993799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I) 3) Cadre d’étude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ZoneTexte 2"/>
              <p:cNvSpPr txBox="1"/>
              <p:nvPr/>
            </p:nvSpPr>
            <p:spPr>
              <a:xfrm>
                <a:off x="453938" y="1698172"/>
                <a:ext cx="11381011" cy="3075522"/>
              </a:xfrm>
              <a:prstGeom prst="rect">
                <a:avLst/>
              </a:prstGeom>
              <a:noFill/>
              <a:ln w="28575">
                <a:solidFill>
                  <a:srgbClr val="C00000"/>
                </a:solidFill>
              </a:ln>
            </p:spPr>
            <p:txBody>
              <a:bodyPr wrap="square" rtlCol="0">
                <a:spAutoFit/>
              </a:bodyPr>
              <a:lstStyle/>
              <a:p>
                <a:r>
                  <a:rPr lang="fr-FR" sz="2400" u="sng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Equilibre thermodynamique local : </a:t>
                </a:r>
              </a:p>
              <a:p>
                <a:endParaRPr lang="fr-FR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r>
                  <a:rPr lang="fr-FR" sz="24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Les échanges entre systèmes et sous-systèmes sont suffisamment lents pour qu’on puisses définir des échelles de temps et d’espace sur lesquelles les variables ont localement une valeur d’équilibre.</a:t>
                </a:r>
                <a:endParaRPr lang="fr-FR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r>
                  <a:rPr lang="fr-FR" sz="24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En pratique : </a:t>
                </a:r>
                <a:endParaRPr lang="fr-FR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fr-FR" sz="24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2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𝜏</m:t>
                          </m:r>
                        </m:e>
                        <m:sub>
                          <m:r>
                            <a:rPr lang="fr-FR" sz="2400" b="0" i="1" smtClean="0">
                              <a:latin typeface="Cambria Math" panose="02040503050406030204" pitchFamily="18" charset="0"/>
                            </a:rPr>
                            <m:t>é</m:t>
                          </m:r>
                          <m:r>
                            <a:rPr lang="fr-FR" sz="2400" b="0" i="1" smtClean="0">
                              <a:latin typeface="Cambria Math" panose="02040503050406030204" pitchFamily="18" charset="0"/>
                            </a:rPr>
                            <m:t>𝑞</m:t>
                          </m:r>
                        </m:sub>
                      </m:sSub>
                      <m:r>
                        <a:rPr lang="fr-FR" sz="2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~</m:t>
                      </m:r>
                      <m:sSub>
                        <m:sSubPr>
                          <m:ctrlPr>
                            <a:rPr lang="fr-FR" sz="2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2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𝜏</m:t>
                          </m:r>
                        </m:e>
                        <m:sub>
                          <m: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𝑐𝑜𝑙𝑙</m:t>
                          </m:r>
                        </m:sub>
                      </m:sSub>
                      <m:r>
                        <a:rPr lang="fr-FR" sz="2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≪∆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𝑡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≪ </m:t>
                      </m:r>
                      <m:sSub>
                        <m:sSubPr>
                          <m:ctrlP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𝜏</m:t>
                          </m:r>
                        </m:e>
                        <m:sub>
                          <m: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é</m:t>
                          </m:r>
                          <m:r>
                            <a:rPr lang="fr-FR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𝑣𝑜𝑙</m:t>
                          </m:r>
                        </m:sub>
                      </m:sSub>
                    </m:oMath>
                  </m:oMathPara>
                </a14:m>
                <a:endParaRPr lang="fr-FR" sz="2400" dirty="0" smtClean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2400" b="0" i="1" smtClean="0">
                          <a:latin typeface="Cambria Math" panose="02040503050406030204" pitchFamily="18" charset="0"/>
                        </a:rPr>
                        <m:t>𝑙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</a:rPr>
                        <m:t> ≪ ∆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𝑥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≪</m:t>
                      </m:r>
                      <m:r>
                        <a:rPr lang="fr-FR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𝐿</m:t>
                      </m:r>
                    </m:oMath>
                  </m:oMathPara>
                </a14:m>
                <a:endParaRPr lang="fr-FR" sz="2400" dirty="0" smtClean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3" name="ZoneTexte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3938" y="1698172"/>
                <a:ext cx="11381011" cy="3075522"/>
              </a:xfrm>
              <a:prstGeom prst="rect">
                <a:avLst/>
              </a:prstGeom>
              <a:blipFill>
                <a:blip r:embed="rId2"/>
                <a:stretch>
                  <a:fillRect l="-694" t="-1179"/>
                </a:stretch>
              </a:blipFill>
              <a:ln w="28575">
                <a:solidFill>
                  <a:srgbClr val="C00000"/>
                </a:solidFill>
              </a:ln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ZoneTexte 4"/>
          <p:cNvSpPr txBox="1"/>
          <p:nvPr/>
        </p:nvSpPr>
        <p:spPr>
          <a:xfrm>
            <a:off x="453939" y="5094514"/>
            <a:ext cx="11381010" cy="1200329"/>
          </a:xfrm>
          <a:prstGeom prst="rect">
            <a:avLst/>
          </a:prstGeom>
          <a:noFill/>
          <a:ln w="28575">
            <a:solidFill>
              <a:srgbClr val="C00000"/>
            </a:solidFill>
          </a:ln>
        </p:spPr>
        <p:txBody>
          <a:bodyPr wrap="square" rtlCol="0">
            <a:spAutoFit/>
          </a:bodyPr>
          <a:lstStyle/>
          <a:p>
            <a:r>
              <a:rPr lang="fr-FR" sz="2400" u="sng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Approximation linéaire : </a:t>
            </a:r>
          </a:p>
          <a:p>
            <a:endParaRPr lang="fr-FR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Les écarts à l’équilibre sont suffisamment faibles pour pouvoir être traités au premier ordre.</a:t>
            </a:r>
            <a:endParaRPr lang="fr-FR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350128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9784098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1) Loi de conservation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3955153" y="1964603"/>
            <a:ext cx="4419600" cy="3117273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6" name="Ellipse 15"/>
          <p:cNvSpPr/>
          <p:nvPr/>
        </p:nvSpPr>
        <p:spPr>
          <a:xfrm>
            <a:off x="5257496" y="3724124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7" name="Ellipse 16"/>
          <p:cNvSpPr/>
          <p:nvPr/>
        </p:nvSpPr>
        <p:spPr>
          <a:xfrm>
            <a:off x="4481644" y="5358969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8" name="ZoneTexte 17"/>
          <p:cNvSpPr txBox="1"/>
          <p:nvPr/>
        </p:nvSpPr>
        <p:spPr>
          <a:xfrm>
            <a:off x="4814135" y="5264303"/>
            <a:ext cx="30787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Particule de fluide diffusant (d)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9" name="Ellipse 18"/>
          <p:cNvSpPr/>
          <p:nvPr/>
        </p:nvSpPr>
        <p:spPr>
          <a:xfrm>
            <a:off x="4481644" y="5804737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0" name="ZoneTexte 19"/>
          <p:cNvSpPr txBox="1"/>
          <p:nvPr/>
        </p:nvSpPr>
        <p:spPr>
          <a:xfrm>
            <a:off x="4814135" y="5710071"/>
            <a:ext cx="292900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Particule de fluide support (s)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1" name="Ellipse 20"/>
          <p:cNvSpPr/>
          <p:nvPr/>
        </p:nvSpPr>
        <p:spPr>
          <a:xfrm>
            <a:off x="5673140" y="2964557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2" name="Ellipse 21"/>
          <p:cNvSpPr/>
          <p:nvPr/>
        </p:nvSpPr>
        <p:spPr>
          <a:xfrm>
            <a:off x="6393572" y="4072917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3" name="Ellipse 22"/>
          <p:cNvSpPr/>
          <p:nvPr/>
        </p:nvSpPr>
        <p:spPr>
          <a:xfrm>
            <a:off x="7044738" y="3518737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4" name="Ellipse 23"/>
          <p:cNvSpPr/>
          <p:nvPr/>
        </p:nvSpPr>
        <p:spPr>
          <a:xfrm>
            <a:off x="4634044" y="2618191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5" name="Ellipse 24"/>
          <p:cNvSpPr/>
          <p:nvPr/>
        </p:nvSpPr>
        <p:spPr>
          <a:xfrm>
            <a:off x="4370826" y="4557935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6" name="Ellipse 25"/>
          <p:cNvSpPr/>
          <p:nvPr/>
        </p:nvSpPr>
        <p:spPr>
          <a:xfrm>
            <a:off x="7626624" y="4737935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7" name="Ellipse 26"/>
          <p:cNvSpPr/>
          <p:nvPr/>
        </p:nvSpPr>
        <p:spPr>
          <a:xfrm>
            <a:off x="7765169" y="2133287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8" name="Ellipse 27"/>
          <p:cNvSpPr/>
          <p:nvPr/>
        </p:nvSpPr>
        <p:spPr>
          <a:xfrm>
            <a:off x="6670746" y="2708191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6" name="Ellipse 35"/>
          <p:cNvSpPr/>
          <p:nvPr/>
        </p:nvSpPr>
        <p:spPr>
          <a:xfrm>
            <a:off x="4544044" y="363894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7" name="Ellipse 36"/>
          <p:cNvSpPr/>
          <p:nvPr/>
        </p:nvSpPr>
        <p:spPr>
          <a:xfrm>
            <a:off x="5984953" y="2623254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1" name="Ellipse 40"/>
          <p:cNvSpPr/>
          <p:nvPr/>
        </p:nvSpPr>
        <p:spPr>
          <a:xfrm>
            <a:off x="5894953" y="4382753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2" name="Ellipse 41"/>
          <p:cNvSpPr/>
          <p:nvPr/>
        </p:nvSpPr>
        <p:spPr>
          <a:xfrm>
            <a:off x="7829927" y="3987735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268381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89" y="343582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1) Lois de conservation 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ZoneTexte 2"/>
              <p:cNvSpPr txBox="1"/>
              <p:nvPr/>
            </p:nvSpPr>
            <p:spPr>
              <a:xfrm>
                <a:off x="1116302" y="1603717"/>
                <a:ext cx="10139503" cy="4720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fr-FR" sz="2800" i="1" u="sng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Flux de particules </a:t>
                </a:r>
                <a14:m>
                  <m:oMath xmlns:m="http://schemas.openxmlformats.org/officeDocument/2006/math">
                    <m:r>
                      <a:rPr lang="fr-FR" sz="2800" i="1" u="sng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𝜙</m:t>
                    </m:r>
                    <m:r>
                      <a:rPr lang="fr-FR" sz="2800" b="0" i="1" u="sng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(</m:t>
                    </m:r>
                    <m:sSup>
                      <m:sSupPr>
                        <m:ctrlPr>
                          <a:rPr lang="fr-FR" sz="2800" b="0" i="1" u="sng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800" b="0" i="1" u="sng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𝑠</m:t>
                        </m:r>
                      </m:e>
                      <m:sup>
                        <m:r>
                          <a:rPr lang="fr-FR" sz="2800" b="0" i="1" u="sng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−1</m:t>
                        </m:r>
                      </m:sup>
                    </m:sSup>
                    <m:r>
                      <a:rPr lang="fr-FR" sz="2800" b="0" i="1" u="sng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fr-FR" sz="2800" i="1" u="sng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</a:t>
                </a:r>
                <a:r>
                  <a:rPr lang="fr-FR" sz="28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Nombre de particules qui traversent une surface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8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Σ</m:t>
                    </m:r>
                  </m:oMath>
                </a14:m>
                <a:r>
                  <a:rPr lang="fr-FR" sz="28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par unité de temps </a:t>
                </a:r>
              </a:p>
              <a:p>
                <a:endParaRPr lang="fr-FR" sz="28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r>
                  <a:rPr lang="fr-FR" sz="2800" i="1" u="sng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Vecteur densité de courant de particules </a:t>
                </a:r>
                <a14:m>
                  <m:oMath xmlns:m="http://schemas.openxmlformats.org/officeDocument/2006/math">
                    <m:acc>
                      <m:accPr>
                        <m:chr m:val="⃗"/>
                        <m:ctrlPr>
                          <a:rPr lang="fr-FR" sz="2800" i="1" u="sng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800" i="1" u="sng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fr-FR" sz="2800" b="0" i="1" u="sng" smtClean="0">
                                <a:latin typeface="Cambria Math" panose="02040503050406030204" pitchFamily="18" charset="0"/>
                              </a:rPr>
                              <m:t>𝑗</m:t>
                            </m:r>
                          </m:e>
                          <m:sub>
                            <m:r>
                              <a:rPr lang="fr-FR" sz="2800" b="0" i="1" u="sng" smtClean="0">
                                <a:latin typeface="Cambria Math" panose="02040503050406030204" pitchFamily="18" charset="0"/>
                              </a:rPr>
                              <m:t>𝑁</m:t>
                            </m:r>
                          </m:sub>
                        </m:sSub>
                      </m:e>
                    </m:acc>
                    <m:r>
                      <a:rPr lang="fr-FR" sz="2800" b="0" i="1" u="sng" smtClean="0">
                        <a:latin typeface="Cambria Math" panose="02040503050406030204" pitchFamily="18" charset="0"/>
                      </a:rPr>
                      <m:t> (</m:t>
                    </m:r>
                    <m:sSup>
                      <m:sSupPr>
                        <m:ctrlPr>
                          <a:rPr lang="fr-FR" sz="2800" b="0" i="1" u="sng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800" b="0" i="1" u="sng" smtClean="0">
                            <a:latin typeface="Cambria Math" panose="02040503050406030204" pitchFamily="18" charset="0"/>
                          </a:rPr>
                          <m:t>𝑚</m:t>
                        </m:r>
                      </m:e>
                      <m:sup>
                        <m:r>
                          <a:rPr lang="fr-FR" sz="2800" b="0" i="1" u="sng" smtClean="0"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  <m:sSup>
                      <m:sSupPr>
                        <m:ctrlPr>
                          <a:rPr lang="fr-FR" sz="2800" b="0" i="1" u="sng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800" b="0" i="1" u="sng" smtClean="0">
                            <a:latin typeface="Cambria Math" panose="02040503050406030204" pitchFamily="18" charset="0"/>
                          </a:rPr>
                          <m:t>𝑠</m:t>
                        </m:r>
                      </m:e>
                      <m:sup>
                        <m:r>
                          <a:rPr lang="fr-FR" sz="2800" b="0" i="1" u="sng" smtClean="0"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  <m:r>
                      <a:rPr lang="fr-FR" sz="2800" b="0" i="1" u="sng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fr-FR" sz="2800" i="1" u="sng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r>
                  <a:rPr lang="fr-FR" sz="28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:  </a:t>
                </a: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28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𝜙</m:t>
                      </m:r>
                      <m:r>
                        <a:rPr lang="fr-FR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 </m:t>
                      </m:r>
                      <m:nary>
                        <m:naryPr>
                          <m:chr m:val="∬"/>
                          <m:ctrlPr>
                            <a:rPr lang="fr-FR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naryPr>
                        <m:sub>
                          <m:r>
                            <m:rPr>
                              <m:sty m:val="p"/>
                              <m:brk m:alnAt="23"/>
                            </m:rPr>
                            <a:rPr lang="el-GR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Σ</m:t>
                          </m:r>
                        </m:sub>
                        <m:sup/>
                        <m:e>
                          <m:acc>
                            <m:accPr>
                              <m:chr m:val="⃗"/>
                              <m:ctrlPr>
                                <a:rPr lang="fr-FR" sz="28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accPr>
                            <m:e>
                              <m:sSub>
                                <m:sSubPr>
                                  <m:ctrlPr>
                                    <a:rPr lang="fr-FR" sz="28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fr-FR" sz="28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𝑗</m:t>
                                  </m:r>
                                </m:e>
                                <m:sub>
                                  <m:r>
                                    <a:rPr lang="fr-FR" sz="28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𝑁</m:t>
                                  </m:r>
                                </m:sub>
                              </m:sSub>
                            </m:e>
                          </m:acc>
                          <m:r>
                            <a:rPr lang="fr-FR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.</m:t>
                          </m:r>
                          <m:acc>
                            <m:accPr>
                              <m:chr m:val="⃗"/>
                              <m:ctrlPr>
                                <a:rPr lang="fr-FR" sz="28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fr-FR" sz="28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𝑑𝑆</m:t>
                              </m:r>
                            </m:e>
                          </m:acc>
                        </m:e>
                      </m:nary>
                    </m:oMath>
                  </m:oMathPara>
                </a14:m>
                <a:endParaRPr lang="fr-FR" sz="2800" dirty="0" smtClean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endParaRPr lang="fr-FR" sz="28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r>
                  <a:rPr lang="fr-FR" sz="28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Nombre de particules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fr-FR" sz="28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800" b="0" i="1" smtClean="0">
                            <a:latin typeface="Cambria Math" panose="02040503050406030204" pitchFamily="18" charset="0"/>
                          </a:rPr>
                          <m:t>𝑑</m:t>
                        </m:r>
                      </m:e>
                      <m:sup>
                        <m:r>
                          <a:rPr lang="fr-FR" sz="2800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r>
                      <a:rPr lang="fr-FR" sz="2800" b="0" i="1" smtClean="0">
                        <a:latin typeface="Cambria Math" panose="02040503050406030204" pitchFamily="18" charset="0"/>
                      </a:rPr>
                      <m:t>𝑁</m:t>
                    </m:r>
                  </m:oMath>
                </a14:m>
                <a:r>
                  <a:rPr lang="fr-FR" sz="28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qui traversent une surface </a:t>
                </a:r>
                <a14:m>
                  <m:oMath xmlns:m="http://schemas.openxmlformats.org/officeDocument/2006/math">
                    <m:acc>
                      <m:accPr>
                        <m:chr m:val="⃗"/>
                        <m:ctrlPr>
                          <a:rPr lang="fr-FR" sz="280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fr-FR" sz="2800" b="0" i="1" smtClean="0">
                            <a:latin typeface="Cambria Math" panose="02040503050406030204" pitchFamily="18" charset="0"/>
                          </a:rPr>
                          <m:t>𝑑𝑆</m:t>
                        </m:r>
                      </m:e>
                    </m:acc>
                  </m:oMath>
                </a14:m>
                <a:r>
                  <a:rPr lang="fr-FR" sz="28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pendant </a:t>
                </a:r>
                <a:r>
                  <a:rPr lang="fr-FR" sz="2800" dirty="0" err="1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dt</a:t>
                </a:r>
                <a:r>
                  <a:rPr lang="fr-FR" sz="28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</a:t>
                </a:r>
              </a:p>
              <a:p>
                <a:r>
                  <a:rPr lang="fr-FR" sz="28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fr-FR" sz="280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fr-FR" sz="2800" b="0" i="1" smtClean="0">
                              <a:latin typeface="Cambria Math" panose="02040503050406030204" pitchFamily="18" charset="0"/>
                            </a:rPr>
                            <m:t>𝑑</m:t>
                          </m:r>
                        </m:e>
                        <m:sup>
                          <m:r>
                            <a:rPr lang="fr-FR" sz="28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p>
                      </m:sSup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𝑁</m:t>
                      </m:r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= </m:t>
                      </m:r>
                      <m:acc>
                        <m:accPr>
                          <m:chr m:val="⃗"/>
                          <m:ctrlPr>
                            <a:rPr lang="fr-FR" sz="2800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sSub>
                            <m:sSubPr>
                              <m:ctrlPr>
                                <a:rPr lang="fr-FR" sz="2800" b="0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fr-FR" sz="2800" b="0" i="1" smtClean="0">
                                  <a:latin typeface="Cambria Math" panose="02040503050406030204" pitchFamily="18" charset="0"/>
                                </a:rPr>
                                <m:t>𝑗</m:t>
                              </m:r>
                            </m:e>
                            <m:sub>
                              <m:r>
                                <a:rPr lang="fr-FR" sz="2800" b="0" i="1" smtClean="0">
                                  <a:latin typeface="Cambria Math" panose="02040503050406030204" pitchFamily="18" charset="0"/>
                                </a:rPr>
                                <m:t>𝑁</m:t>
                              </m:r>
                            </m:sub>
                          </m:sSub>
                        </m:e>
                      </m:acc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.</m:t>
                      </m:r>
                      <m:acc>
                        <m:accPr>
                          <m:chr m:val="⃗"/>
                          <m:ctrlPr>
                            <a:rPr lang="fr-FR" sz="2800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fr-FR" sz="2800" b="0" i="1" smtClean="0">
                              <a:latin typeface="Cambria Math" panose="02040503050406030204" pitchFamily="18" charset="0"/>
                            </a:rPr>
                            <m:t>𝑑𝑆</m:t>
                          </m:r>
                        </m:e>
                      </m:acc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 </m:t>
                      </m:r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𝑑𝑡</m:t>
                      </m:r>
                    </m:oMath>
                  </m:oMathPara>
                </a14:m>
                <a:endParaRPr lang="fr-FR" sz="28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3" name="ZoneTexte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16302" y="1603717"/>
                <a:ext cx="10139503" cy="4720331"/>
              </a:xfrm>
              <a:prstGeom prst="rect">
                <a:avLst/>
              </a:prstGeom>
              <a:blipFill>
                <a:blip r:embed="rId2"/>
                <a:stretch>
                  <a:fillRect l="-1203" t="-1292" r="-782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51479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1576133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188837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1) Lois de conservation 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4" name="Tableau 3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801315976"/>
                  </p:ext>
                </p:extLst>
              </p:nvPr>
            </p:nvGraphicFramePr>
            <p:xfrm>
              <a:off x="637308" y="1427016"/>
              <a:ext cx="11097491" cy="4847323"/>
            </p:xfrm>
            <a:graphic>
              <a:graphicData uri="http://schemas.openxmlformats.org/drawingml/2006/table">
                <a:tbl>
                  <a:tblPr firstRow="1" bandRow="1">
                    <a:tableStyleId>{21E4AEA4-8DFA-4A89-87EB-49C32662AFE0}</a:tableStyleId>
                  </a:tblPr>
                  <a:tblGrid>
                    <a:gridCol w="4516584">
                      <a:extLst>
                        <a:ext uri="{9D8B030D-6E8A-4147-A177-3AD203B41FA5}">
                          <a16:colId xmlns:a16="http://schemas.microsoft.com/office/drawing/2014/main" val="4177788775"/>
                        </a:ext>
                      </a:extLst>
                    </a:gridCol>
                    <a:gridCol w="3093951">
                      <a:extLst>
                        <a:ext uri="{9D8B030D-6E8A-4147-A177-3AD203B41FA5}">
                          <a16:colId xmlns:a16="http://schemas.microsoft.com/office/drawing/2014/main" val="4064382947"/>
                        </a:ext>
                      </a:extLst>
                    </a:gridCol>
                    <a:gridCol w="3486956">
                      <a:extLst>
                        <a:ext uri="{9D8B030D-6E8A-4147-A177-3AD203B41FA5}">
                          <a16:colId xmlns:a16="http://schemas.microsoft.com/office/drawing/2014/main" val="1833864225"/>
                        </a:ext>
                      </a:extLst>
                    </a:gridCol>
                  </a:tblGrid>
                  <a:tr h="872838"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conservée 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solidFill>
                                <a:schemeClr val="bg1"/>
                              </a:solidFill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Flux/densité de flux</a:t>
                          </a:r>
                          <a:endParaRPr lang="fr-FR" sz="2400" dirty="0">
                            <a:solidFill>
                              <a:schemeClr val="bg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Equation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de conservation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227572177"/>
                      </a:ext>
                    </a:extLst>
                  </a:tr>
                  <a:tr h="73168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Particules </a:t>
                          </a: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 xmlns:m="http://schemas.openxmlformats.org/officeDocument/2006/math"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𝑛</m:t>
                              </m:r>
                            </m:oMath>
                          </a14:m>
                          <a:r>
                            <a:rPr lang="fr-FR" sz="2400" i="1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: densité locale de particule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p>
                                  <m:sSup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𝑑</m:t>
                                    </m:r>
                                  </m:e>
                                  <m:sup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2</m:t>
                                    </m:r>
                                  </m:sup>
                                </m:sSup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𝑁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 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sSub>
                                      <m:sSubPr>
                                        <m:ctrlP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𝑗</m:t>
                                        </m:r>
                                      </m:e>
                                      <m:sub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𝑁</m:t>
                                        </m:r>
                                      </m:sub>
                                    </m:sSub>
                                  </m:e>
                                </m:acc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.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𝑑𝑆</m:t>
                                    </m:r>
                                  </m:e>
                                </m:acc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 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𝑑𝑡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 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fPr>
                                  <m:num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𝑛</m:t>
                                    </m:r>
                                  </m:num>
                                  <m:den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𝑡</m:t>
                                    </m:r>
                                  </m:den>
                                </m:f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+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𝑑𝑖𝑣</m:t>
                                </m:r>
                                <m:d>
                                  <m:d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dPr>
                                  <m:e>
                                    <m:acc>
                                      <m:accPr>
                                        <m:chr m:val="⃗"/>
                                        <m:ctrlP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accPr>
                                      <m:e>
                                        <m:sSub>
                                          <m:sSubPr>
                                            <m:ctrlP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</m:ctrlPr>
                                          </m:sSubPr>
                                          <m:e>
                                            <m: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  <m:t>𝑗</m:t>
                                            </m:r>
                                          </m:e>
                                          <m:sub>
                                            <m: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  <m:t>𝑁</m:t>
                                            </m:r>
                                          </m:sub>
                                        </m:sSub>
                                      </m:e>
                                    </m:acc>
                                  </m:e>
                                </m:d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=0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328971376"/>
                      </a:ext>
                    </a:extLst>
                  </a:tr>
                  <a:tr h="100584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Energie </a:t>
                          </a: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  <a:sym typeface="Wingdings" panose="05000000000000000000" pitchFamily="2" charset="2"/>
                            </a:rPr>
                            <a:t>thermique</a:t>
                          </a: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 xmlns:m="http://schemas.openxmlformats.org/officeDocument/2006/math"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𝑒</m:t>
                              </m:r>
                            </m:oMath>
                          </a14:m>
                          <a:r>
                            <a:rPr lang="fr-FR" sz="2400" i="1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: énergie thermique volumique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p>
                                  <m:sSup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𝑑</m:t>
                                    </m:r>
                                  </m:e>
                                  <m:sup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2</m:t>
                                    </m:r>
                                  </m:sup>
                                </m:sSup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𝑄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 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sSub>
                                      <m:sSubPr>
                                        <m:ctrlP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𝑗</m:t>
                                        </m:r>
                                      </m:e>
                                      <m:sub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𝑄</m:t>
                                        </m:r>
                                      </m:sub>
                                    </m:sSub>
                                  </m:e>
                                </m:acc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.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𝑑𝑆</m:t>
                                    </m:r>
                                  </m:e>
                                </m:acc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 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𝑑𝑡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 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fPr>
                                  <m:num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𝑒</m:t>
                                    </m:r>
                                  </m:num>
                                  <m:den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𝑡</m:t>
                                    </m:r>
                                  </m:den>
                                </m:f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+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𝑑𝑖𝑣</m:t>
                                </m:r>
                                <m:d>
                                  <m:d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dPr>
                                  <m:e>
                                    <m:acc>
                                      <m:accPr>
                                        <m:chr m:val="⃗"/>
                                        <m:ctrlP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accPr>
                                      <m:e>
                                        <m:sSub>
                                          <m:sSubPr>
                                            <m:ctrlP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</m:ctrlPr>
                                          </m:sSubPr>
                                          <m:e>
                                            <m: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  <m:t>𝑗</m:t>
                                            </m:r>
                                          </m:e>
                                          <m:sub>
                                            <m: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  <m:t>𝑄</m:t>
                                            </m:r>
                                          </m:sub>
                                        </m:sSub>
                                      </m:e>
                                    </m:acc>
                                  </m:e>
                                </m:d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=0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31620764"/>
                      </a:ext>
                    </a:extLst>
                  </a:tr>
                  <a:tr h="1036761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 de mouvement</a:t>
                          </a: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 xmlns:m="http://schemas.openxmlformats.org/officeDocument/2006/math">
                              <m:sSub>
                                <m:sSubPr>
                                  <m:ctrlPr>
                                    <a:rPr lang="fr-FR" sz="240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𝑝</m:t>
                                  </m:r>
                                </m:e>
                                <m:sub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𝑥</m:t>
                                  </m:r>
                                </m:sub>
                              </m:sSub>
                            </m:oMath>
                          </a14:m>
                          <a:r>
                            <a:rPr lang="fr-FR" sz="2400" i="1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: densité volumique de</a:t>
                          </a:r>
                          <a:r>
                            <a:rPr lang="fr-FR" sz="2400" i="1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quantité de mouvement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p>
                                  <m:sSup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𝑑</m:t>
                                    </m:r>
                                  </m:e>
                                  <m:sup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2</m:t>
                                    </m:r>
                                  </m:sup>
                                </m:sSup>
                                <m:sSub>
                                  <m:sSub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𝑃</m:t>
                                    </m:r>
                                  </m:e>
                                  <m:sub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𝑥</m:t>
                                    </m:r>
                                  </m:sub>
                                </m:sSub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 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sSub>
                                      <m:sSubPr>
                                        <m:ctrlP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𝑗</m:t>
                                        </m:r>
                                      </m:e>
                                      <m:sub>
                                        <m:sSub>
                                          <m:sSubPr>
                                            <m:ctrlP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</m:ctrlPr>
                                          </m:sSubPr>
                                          <m:e>
                                            <m: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  <m:t>𝑃</m:t>
                                            </m:r>
                                          </m:e>
                                          <m:sub>
                                            <m: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  <m:t>𝑥</m:t>
                                            </m:r>
                                          </m:sub>
                                        </m:sSub>
                                      </m:sub>
                                    </m:sSub>
                                  </m:e>
                                </m:acc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.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𝑑𝑆</m:t>
                                    </m:r>
                                  </m:e>
                                </m:acc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 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𝑑𝑡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 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fPr>
                                  <m:num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sSub>
                                      <m:sSubPr>
                                        <m:ctrlPr>
                                          <a:rPr lang="fr-FR" sz="2400" i="1" smtClean="0">
                                            <a:latin typeface="Cambria Math" panose="02040503050406030204" pitchFamily="18" charset="0"/>
                                            <a:ea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ea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𝑝</m:t>
                                        </m:r>
                                      </m:e>
                                      <m:sub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ea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𝑥</m:t>
                                        </m:r>
                                      </m:sub>
                                    </m:sSub>
                                  </m:num>
                                  <m:den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𝑡</m:t>
                                    </m:r>
                                  </m:den>
                                </m:f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+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𝑑𝑖𝑣</m:t>
                                </m:r>
                                <m:d>
                                  <m:d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dPr>
                                  <m:e>
                                    <m:acc>
                                      <m:accPr>
                                        <m:chr m:val="⃗"/>
                                        <m:ctrlP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accPr>
                                      <m:e>
                                        <m:sSub>
                                          <m:sSubPr>
                                            <m:ctrlP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</m:ctrlPr>
                                          </m:sSubPr>
                                          <m:e>
                                            <m: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  <m:t>𝑗</m:t>
                                            </m:r>
                                          </m:e>
                                          <m:sub>
                                            <m:sSub>
                                              <m:sSubPr>
                                                <m:ctrlPr>
                                                  <a:rPr lang="fr-FR" sz="2400" b="0" i="1" smtClean="0">
                                                    <a:latin typeface="Cambria Math" panose="02040503050406030204" pitchFamily="18" charset="0"/>
                                                    <a:cs typeface="Times New Roman" panose="02020603050405020304" pitchFamily="18" charset="0"/>
                                                  </a:rPr>
                                                </m:ctrlPr>
                                              </m:sSubPr>
                                              <m:e>
                                                <m:r>
                                                  <a:rPr lang="fr-FR" sz="2400" b="0" i="1" smtClean="0">
                                                    <a:latin typeface="Cambria Math" panose="02040503050406030204" pitchFamily="18" charset="0"/>
                                                    <a:cs typeface="Times New Roman" panose="02020603050405020304" pitchFamily="18" charset="0"/>
                                                  </a:rPr>
                                                  <m:t>𝑃</m:t>
                                                </m:r>
                                              </m:e>
                                              <m:sub>
                                                <m:r>
                                                  <a:rPr lang="fr-FR" sz="2400" b="0" i="1" smtClean="0">
                                                    <a:latin typeface="Cambria Math" panose="02040503050406030204" pitchFamily="18" charset="0"/>
                                                    <a:cs typeface="Times New Roman" panose="02020603050405020304" pitchFamily="18" charset="0"/>
                                                  </a:rPr>
                                                  <m:t>𝑥</m:t>
                                                </m:r>
                                              </m:sub>
                                            </m:sSub>
                                          </m:sub>
                                        </m:sSub>
                                      </m:e>
                                    </m:acc>
                                  </m:e>
                                </m:d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=0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801538482"/>
                      </a:ext>
                    </a:extLst>
                  </a:tr>
                  <a:tr h="956965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Charge</a:t>
                          </a:r>
                        </a:p>
                        <a:p>
                          <a14:m>
                            <m:oMath xmlns:m="http://schemas.openxmlformats.org/officeDocument/2006/math">
                              <m:r>
                                <a:rPr lang="fr-FR" sz="240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𝜌</m:t>
                              </m:r>
                            </m:oMath>
                          </a14:m>
                          <a:r>
                            <a:rPr lang="fr-FR" sz="2400" i="1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: densité volumique de charge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p>
                                  <m:sSup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𝑑</m:t>
                                    </m:r>
                                  </m:e>
                                  <m:sup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2</m:t>
                                    </m:r>
                                  </m:sup>
                                </m:sSup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𝑞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 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sSub>
                                      <m:sSubPr>
                                        <m:ctrlP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𝑗</m:t>
                                        </m:r>
                                      </m:e>
                                      <m:sub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𝑒</m:t>
                                        </m:r>
                                      </m:sub>
                                    </m:sSub>
                                  </m:e>
                                </m:acc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.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𝑑𝑆</m:t>
                                    </m:r>
                                  </m:e>
                                </m:acc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 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𝑑𝑡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 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fPr>
                                  <m:num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𝜕𝜌</m:t>
                                    </m:r>
                                  </m:num>
                                  <m:den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𝑡</m:t>
                                    </m:r>
                                  </m:den>
                                </m:f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+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𝑑𝑖𝑣</m:t>
                                </m:r>
                                <m:d>
                                  <m:d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dPr>
                                  <m:e>
                                    <m:acc>
                                      <m:accPr>
                                        <m:chr m:val="⃗"/>
                                        <m:ctrlP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accPr>
                                      <m:e>
                                        <m:sSub>
                                          <m:sSubPr>
                                            <m:ctrlP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</m:ctrlPr>
                                          </m:sSubPr>
                                          <m:e>
                                            <m: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  <m:t>𝑗</m:t>
                                            </m:r>
                                          </m:e>
                                          <m:sub>
                                            <m:r>
                                              <a:rPr lang="fr-FR" sz="2400" b="0" i="1" smtClean="0">
                                                <a:latin typeface="Cambria Math" panose="02040503050406030204" pitchFamily="18" charset="0"/>
                                                <a:cs typeface="Times New Roman" panose="02020603050405020304" pitchFamily="18" charset="0"/>
                                              </a:rPr>
                                              <m:t>𝑒</m:t>
                                            </m:r>
                                          </m:sub>
                                        </m:sSub>
                                      </m:e>
                                    </m:acc>
                                  </m:e>
                                </m:d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=0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4002919224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4" name="Tableau 3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801315976"/>
                  </p:ext>
                </p:extLst>
              </p:nvPr>
            </p:nvGraphicFramePr>
            <p:xfrm>
              <a:off x="637308" y="1427016"/>
              <a:ext cx="11097491" cy="4847323"/>
            </p:xfrm>
            <a:graphic>
              <a:graphicData uri="http://schemas.openxmlformats.org/drawingml/2006/table">
                <a:tbl>
                  <a:tblPr firstRow="1" bandRow="1">
                    <a:tableStyleId>{21E4AEA4-8DFA-4A89-87EB-49C32662AFE0}</a:tableStyleId>
                  </a:tblPr>
                  <a:tblGrid>
                    <a:gridCol w="4516584">
                      <a:extLst>
                        <a:ext uri="{9D8B030D-6E8A-4147-A177-3AD203B41FA5}">
                          <a16:colId xmlns:a16="http://schemas.microsoft.com/office/drawing/2014/main" val="4177788775"/>
                        </a:ext>
                      </a:extLst>
                    </a:gridCol>
                    <a:gridCol w="3093951">
                      <a:extLst>
                        <a:ext uri="{9D8B030D-6E8A-4147-A177-3AD203B41FA5}">
                          <a16:colId xmlns:a16="http://schemas.microsoft.com/office/drawing/2014/main" val="4064382947"/>
                        </a:ext>
                      </a:extLst>
                    </a:gridCol>
                    <a:gridCol w="3486956">
                      <a:extLst>
                        <a:ext uri="{9D8B030D-6E8A-4147-A177-3AD203B41FA5}">
                          <a16:colId xmlns:a16="http://schemas.microsoft.com/office/drawing/2014/main" val="1833864225"/>
                        </a:ext>
                      </a:extLst>
                    </a:gridCol>
                  </a:tblGrid>
                  <a:tr h="872838"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conservée 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solidFill>
                                <a:schemeClr val="bg1"/>
                              </a:solidFill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Flux/densité de flux</a:t>
                          </a:r>
                          <a:endParaRPr lang="fr-FR" sz="2400" dirty="0">
                            <a:solidFill>
                              <a:schemeClr val="bg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Equation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de conservation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227572177"/>
                      </a:ext>
                    </a:extLst>
                  </a:tr>
                  <a:tr h="822960"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35" t="-111852" r="-146154" b="-38518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46063" t="-111852" r="-113189" b="-38518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218531" t="-111852" r="-524" b="-38518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328971376"/>
                      </a:ext>
                    </a:extLst>
                  </a:tr>
                  <a:tr h="1005840"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35" t="-172289" r="-146154" b="-213253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46063" t="-172289" r="-113189" b="-213253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218531" t="-172289" r="-524" b="-213253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31620764"/>
                      </a:ext>
                    </a:extLst>
                  </a:tr>
                  <a:tr h="1188720"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35" t="-231795" r="-146154" b="-81538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46063" t="-231795" r="-113189" b="-81538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218531" t="-231795" r="-524" b="-81538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2801538482"/>
                      </a:ext>
                    </a:extLst>
                  </a:tr>
                  <a:tr h="956965"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35" t="-412102" r="-146154" b="-1274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46063" t="-412102" r="-113189" b="-1274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218531" t="-412102" r="-524" b="-1274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4002919224"/>
                      </a:ext>
                    </a:extLst>
                  </a:tr>
                </a:tbl>
              </a:graphicData>
            </a:graphic>
          </p:graphicFrame>
        </mc:Fallback>
      </mc:AlternateContent>
    </p:spTree>
    <p:extLst>
      <p:ext uri="{BB962C8B-B14F-4D97-AF65-F5344CB8AC3E}">
        <p14:creationId xmlns:p14="http://schemas.microsoft.com/office/powerpoint/2010/main" val="12271580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4693933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2) Lois Phénoménologiques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4" name="Tableau 3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121774039"/>
                  </p:ext>
                </p:extLst>
              </p:nvPr>
            </p:nvGraphicFramePr>
            <p:xfrm>
              <a:off x="872835" y="1787235"/>
              <a:ext cx="10626438" cy="4293376"/>
            </p:xfrm>
            <a:graphic>
              <a:graphicData uri="http://schemas.openxmlformats.org/drawingml/2006/table">
                <a:tbl>
                  <a:tblPr firstRow="1" bandRow="1">
                    <a:tableStyleId>{21E4AEA4-8DFA-4A89-87EB-49C32662AFE0}</a:tableStyleId>
                  </a:tblPr>
                  <a:tblGrid>
                    <a:gridCol w="1717965">
                      <a:extLst>
                        <a:ext uri="{9D8B030D-6E8A-4147-A177-3AD203B41FA5}">
                          <a16:colId xmlns:a16="http://schemas.microsoft.com/office/drawing/2014/main" val="4177788775"/>
                        </a:ext>
                      </a:extLst>
                    </a:gridCol>
                    <a:gridCol w="4874278">
                      <a:extLst>
                        <a:ext uri="{9D8B030D-6E8A-4147-A177-3AD203B41FA5}">
                          <a16:colId xmlns:a16="http://schemas.microsoft.com/office/drawing/2014/main" val="1833864225"/>
                        </a:ext>
                      </a:extLst>
                    </a:gridCol>
                    <a:gridCol w="4034195">
                      <a:extLst>
                        <a:ext uri="{9D8B030D-6E8A-4147-A177-3AD203B41FA5}">
                          <a16:colId xmlns:a16="http://schemas.microsoft.com/office/drawing/2014/main" val="2473844715"/>
                        </a:ext>
                      </a:extLst>
                    </a:gridCol>
                  </a:tblGrid>
                  <a:tr h="531647"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conservée 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Loi phénoménologique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solidFill>
                                <a:schemeClr val="bg1"/>
                              </a:solidFill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Coefficient</a:t>
                          </a:r>
                          <a:r>
                            <a:rPr lang="fr-FR" sz="2400" baseline="0" dirty="0" smtClean="0">
                              <a:solidFill>
                                <a:schemeClr val="bg1"/>
                              </a:solidFill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cinétique</a:t>
                          </a:r>
                          <a:endParaRPr lang="fr-FR" sz="2400" dirty="0">
                            <a:solidFill>
                              <a:schemeClr val="bg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227572177"/>
                      </a:ext>
                    </a:extLst>
                  </a:tr>
                  <a:tr h="73168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Particules 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Loi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de Fick : </a:t>
                          </a:r>
                          <a14:m>
                            <m:oMath xmlns:m="http://schemas.openxmlformats.org/officeDocument/2006/math">
                              <m:acc>
                                <m:accPr>
                                  <m:chr m:val="⃗"/>
                                  <m:ctrlPr>
                                    <a:rPr lang="fr-FR" sz="240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accPr>
                                <m:e>
                                  <m:sSub>
                                    <m:sSubPr>
                                      <m:ctrlPr>
                                        <a:rPr lang="fr-FR" sz="2400" i="1" baseline="0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fr-FR" sz="2400" b="0" i="1" baseline="0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𝑗</m:t>
                                      </m:r>
                                    </m:e>
                                    <m:sub>
                                      <m:r>
                                        <a:rPr lang="fr-FR" sz="2400" b="0" i="1" baseline="0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𝑁</m:t>
                                      </m:r>
                                    </m:sub>
                                  </m:sSub>
                                </m:e>
                              </m:acc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=−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𝐷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 </m:t>
                              </m:r>
                              <m:acc>
                                <m:accPr>
                                  <m:chr m:val="⃗"/>
                                  <m:ctrlP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𝑔𝑟𝑎𝑑</m:t>
                                  </m:r>
                                </m:e>
                              </m:acc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(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𝑛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)</m:t>
                              </m:r>
                            </m:oMath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D diffusivité en </a:t>
                          </a:r>
                          <a14:m>
                            <m:oMath xmlns:m="http://schemas.openxmlformats.org/officeDocument/2006/math">
                              <m:sSup>
                                <m:sSupPr>
                                  <m:ctrlPr>
                                    <a:rPr lang="fr-FR" sz="240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𝑚</m:t>
                                  </m:r>
                                </m:e>
                                <m:sup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2</m:t>
                                  </m:r>
                                </m:sup>
                              </m:sSup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.</m:t>
                              </m:r>
                              <m:sSup>
                                <m:sSupPr>
                                  <m:ctrlPr>
                                    <a:rPr lang="fr-FR" sz="240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𝑠</m:t>
                                  </m:r>
                                </m:e>
                                <m:sup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−1</m:t>
                                  </m:r>
                                </m:sup>
                              </m:sSup>
                            </m:oMath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328971376"/>
                      </a:ext>
                    </a:extLst>
                  </a:tr>
                  <a:tr h="897616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Energie thermique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Loi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de Fourier : </a:t>
                          </a:r>
                          <a14:m>
                            <m:oMath xmlns:m="http://schemas.openxmlformats.org/officeDocument/2006/math">
                              <m:acc>
                                <m:accPr>
                                  <m:chr m:val="⃗"/>
                                  <m:ctrlPr>
                                    <a:rPr lang="fr-FR" sz="240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accPr>
                                <m:e>
                                  <m:sSub>
                                    <m:sSubPr>
                                      <m:ctrlPr>
                                        <a:rPr lang="fr-FR" sz="2400" i="1" baseline="0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fr-FR" sz="2400" b="0" i="1" baseline="0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𝑗</m:t>
                                      </m:r>
                                    </m:e>
                                    <m:sub>
                                      <m:r>
                                        <a:rPr lang="fr-FR" sz="2400" b="0" i="1" baseline="0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𝑄</m:t>
                                      </m:r>
                                    </m:sub>
                                  </m:sSub>
                                </m:e>
                              </m:acc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=−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𝜆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 </m:t>
                              </m:r>
                              <m:acc>
                                <m:accPr>
                                  <m:chr m:val="⃗"/>
                                  <m:ctrlP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𝑔𝑟𝑎𝑑</m:t>
                                  </m:r>
                                </m:e>
                              </m:acc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(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𝑇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)</m:t>
                              </m:r>
                            </m:oMath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 xmlns:m="http://schemas.openxmlformats.org/officeDocument/2006/math">
                              <m:r>
                                <a:rPr lang="fr-FR" sz="240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𝜆</m:t>
                              </m:r>
                            </m:oMath>
                          </a14:m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conductivité thermique en </a:t>
                          </a:r>
                          <a14:m>
                            <m:oMath xmlns:m="http://schemas.openxmlformats.org/officeDocument/2006/math"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𝑊</m:t>
                              </m:r>
                              <m:sSup>
                                <m:sSupPr>
                                  <m:ctrlP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𝑚</m:t>
                                  </m:r>
                                </m:e>
                                <m:sup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−1</m:t>
                                  </m:r>
                                </m:sup>
                              </m:sSup>
                              <m:sSup>
                                <m:sSupPr>
                                  <m:ctrlP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𝐾</m:t>
                                  </m:r>
                                </m:e>
                                <m:sup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−1</m:t>
                                  </m:r>
                                </m:sup>
                              </m:sSup>
                            </m:oMath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31620764"/>
                      </a:ext>
                    </a:extLst>
                  </a:tr>
                  <a:tr h="884155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 de mouvement 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Loi de Newton : </a:t>
                          </a:r>
                          <a14:m>
                            <m:oMath xmlns:m="http://schemas.openxmlformats.org/officeDocument/2006/math">
                              <m:sSubSup>
                                <m:sSubSupPr>
                                  <m:ctrlPr>
                                    <a:rPr lang="fr-FR" sz="240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bSupPr>
                                <m:e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𝑗</m:t>
                                  </m:r>
                                </m:e>
                                <m:sub>
                                  <m:sSub>
                                    <m:sSubPr>
                                      <m:ctrlPr>
                                        <a:rPr lang="fr-FR" sz="2400" i="1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fr-FR" sz="2400" b="0" i="1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𝑃</m:t>
                                      </m:r>
                                    </m:e>
                                    <m:sub>
                                      <m:r>
                                        <a:rPr lang="fr-FR" sz="2400" b="0" i="1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𝑥</m:t>
                                      </m:r>
                                    </m:sub>
                                  </m:sSub>
                                </m:sub>
                                <m:sup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𝑧</m:t>
                                  </m:r>
                                </m:sup>
                              </m:sSubSup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=−</m:t>
                              </m:r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𝜂</m:t>
                              </m:r>
                              <m:f>
                                <m:fPr>
                                  <m:ctrlP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𝜕</m:t>
                                  </m:r>
                                  <m:sSub>
                                    <m:sSubPr>
                                      <m:ctrlPr>
                                        <a:rPr lang="fr-FR" sz="2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fr-FR" sz="2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𝑣</m:t>
                                      </m:r>
                                    </m:e>
                                    <m:sub>
                                      <m:r>
                                        <a:rPr lang="fr-FR" sz="24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𝑥</m:t>
                                      </m:r>
                                    </m:sub>
                                  </m:sSub>
                                </m:num>
                                <m:den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𝜕</m:t>
                                  </m:r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𝑧</m:t>
                                  </m:r>
                                </m:den>
                              </m:f>
                            </m:oMath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 xmlns:m="http://schemas.openxmlformats.org/officeDocument/2006/math">
                              <m:r>
                                <a:rPr lang="fr-FR" sz="240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𝜂</m:t>
                              </m:r>
                            </m:oMath>
                          </a14:m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viscosité dynamique en </a:t>
                          </a:r>
                          <a:r>
                            <a:rPr lang="fr-FR" sz="2400" dirty="0" err="1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Pa.s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801538482"/>
                      </a:ext>
                    </a:extLst>
                  </a:tr>
                  <a:tr h="956965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Charge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Loi d’Ohm : </a:t>
                          </a:r>
                          <a14:m>
                            <m:oMath xmlns:m="http://schemas.openxmlformats.org/officeDocument/2006/math">
                              <m:acc>
                                <m:accPr>
                                  <m:chr m:val="⃗"/>
                                  <m:ctrlPr>
                                    <a:rPr lang="fr-FR" sz="240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accPr>
                                <m:e>
                                  <m:sSub>
                                    <m:sSubPr>
                                      <m:ctrlPr>
                                        <a:rPr lang="fr-FR" sz="2400" i="1" baseline="0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fr-FR" sz="2400" b="0" i="1" baseline="0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𝑗</m:t>
                                      </m:r>
                                    </m:e>
                                    <m:sub>
                                      <m:r>
                                        <a:rPr lang="fr-FR" sz="2400" b="0" i="1" baseline="0" smtClean="0">
                                          <a:latin typeface="Cambria Math" panose="02040503050406030204" pitchFamily="18" charset="0"/>
                                          <a:cs typeface="Times New Roman" panose="02020603050405020304" pitchFamily="18" charset="0"/>
                                        </a:rPr>
                                        <m:t>𝑒</m:t>
                                      </m:r>
                                    </m:sub>
                                  </m:sSub>
                                </m:e>
                              </m:acc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=−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𝜎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 </m:t>
                              </m:r>
                              <m:acc>
                                <m:accPr>
                                  <m:chr m:val="⃗"/>
                                  <m:ctrlP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𝑔𝑟𝑎𝑑</m:t>
                                  </m:r>
                                </m:e>
                              </m:acc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(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𝑉</m:t>
                              </m:r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)</m:t>
                              </m:r>
                            </m:oMath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 xmlns:m="http://schemas.openxmlformats.org/officeDocument/2006/math">
                              <m:r>
                                <a:rPr lang="fr-FR" sz="240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𝜎</m:t>
                              </m:r>
                            </m:oMath>
                          </a14:m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conductivité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électrique en </a:t>
                          </a:r>
                          <a14:m>
                            <m:oMath xmlns:m="http://schemas.openxmlformats.org/officeDocument/2006/math">
                              <m:sSup>
                                <m:sSupPr>
                                  <m:ctrlPr>
                                    <a:rPr lang="fr-FR" sz="240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m:rPr>
                                      <m:sty m:val="p"/>
                                    </m:rPr>
                                    <a:rPr lang="el-GR" sz="2400" i="1" baseline="0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Ω</m:t>
                                  </m:r>
                                </m:e>
                                <m:sup>
                                  <m: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−1</m:t>
                                  </m:r>
                                </m:sup>
                              </m:sSup>
                              <m:r>
                                <a:rPr lang="fr-FR" sz="2400" b="0" i="1" baseline="0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.</m:t>
                              </m:r>
                              <m:sSup>
                                <m:sSupPr>
                                  <m:ctrlP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𝑚</m:t>
                                  </m:r>
                                </m:e>
                                <m:sup>
                                  <m:r>
                                    <a:rPr lang="fr-FR" sz="2400" b="0" i="1" baseline="0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−1</m:t>
                                  </m:r>
                                </m:sup>
                              </m:sSup>
                            </m:oMath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4002919224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4" name="Tableau 3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121774039"/>
                  </p:ext>
                </p:extLst>
              </p:nvPr>
            </p:nvGraphicFramePr>
            <p:xfrm>
              <a:off x="872835" y="1787235"/>
              <a:ext cx="10626438" cy="4293376"/>
            </p:xfrm>
            <a:graphic>
              <a:graphicData uri="http://schemas.openxmlformats.org/drawingml/2006/table">
                <a:tbl>
                  <a:tblPr firstRow="1" bandRow="1">
                    <a:tableStyleId>{21E4AEA4-8DFA-4A89-87EB-49C32662AFE0}</a:tableStyleId>
                  </a:tblPr>
                  <a:tblGrid>
                    <a:gridCol w="1717965">
                      <a:extLst>
                        <a:ext uri="{9D8B030D-6E8A-4147-A177-3AD203B41FA5}">
                          <a16:colId xmlns:a16="http://schemas.microsoft.com/office/drawing/2014/main" val="4177788775"/>
                        </a:ext>
                      </a:extLst>
                    </a:gridCol>
                    <a:gridCol w="4874278">
                      <a:extLst>
                        <a:ext uri="{9D8B030D-6E8A-4147-A177-3AD203B41FA5}">
                          <a16:colId xmlns:a16="http://schemas.microsoft.com/office/drawing/2014/main" val="1833864225"/>
                        </a:ext>
                      </a:extLst>
                    </a:gridCol>
                    <a:gridCol w="4034195">
                      <a:extLst>
                        <a:ext uri="{9D8B030D-6E8A-4147-A177-3AD203B41FA5}">
                          <a16:colId xmlns:a16="http://schemas.microsoft.com/office/drawing/2014/main" val="2473844715"/>
                        </a:ext>
                      </a:extLst>
                    </a:gridCol>
                  </a:tblGrid>
                  <a:tr h="822960"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conservée 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Loi phénoménologique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solidFill>
                                <a:schemeClr val="bg1"/>
                              </a:solidFill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Coefficient</a:t>
                          </a:r>
                          <a:r>
                            <a:rPr lang="fr-FR" sz="2400" baseline="0" dirty="0" smtClean="0">
                              <a:solidFill>
                                <a:schemeClr val="bg1"/>
                              </a:solidFill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cinétique</a:t>
                          </a:r>
                          <a:endParaRPr lang="fr-FR" sz="2400" dirty="0">
                            <a:solidFill>
                              <a:schemeClr val="bg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227572177"/>
                      </a:ext>
                    </a:extLst>
                  </a:tr>
                  <a:tr h="73168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Particules 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5375" t="-119167" r="-83000" b="-37666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63595" t="-119167" r="-302" b="-376667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328971376"/>
                      </a:ext>
                    </a:extLst>
                  </a:tr>
                  <a:tr h="897616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Energie </a:t>
                          </a: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thermique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5375" t="-177703" r="-83000" b="-20540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63595" t="-177703" r="-302" b="-20540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31620764"/>
                      </a:ext>
                    </a:extLst>
                  </a:tr>
                  <a:tr h="884155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 de mouvement 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5375" t="-283448" r="-83000" b="-10965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63595" t="-283448" r="-302" b="-10965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2801538482"/>
                      </a:ext>
                    </a:extLst>
                  </a:tr>
                  <a:tr h="956965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Charge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5375" t="-354140" r="-83000" b="-1274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163595" t="-354140" r="-302" b="-1274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4002919224"/>
                      </a:ext>
                    </a:extLst>
                  </a:tr>
                </a:tbl>
              </a:graphicData>
            </a:graphic>
          </p:graphicFrame>
        </mc:Fallback>
      </mc:AlternateContent>
    </p:spTree>
    <p:extLst>
      <p:ext uri="{BB962C8B-B14F-4D97-AF65-F5344CB8AC3E}">
        <p14:creationId xmlns:p14="http://schemas.microsoft.com/office/powerpoint/2010/main" val="19787060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1067318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3) Équation de diffusion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4" name="Tableau 3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104342904"/>
                  </p:ext>
                </p:extLst>
              </p:nvPr>
            </p:nvGraphicFramePr>
            <p:xfrm>
              <a:off x="872835" y="1787235"/>
              <a:ext cx="10626438" cy="4603192"/>
            </p:xfrm>
            <a:graphic>
              <a:graphicData uri="http://schemas.openxmlformats.org/drawingml/2006/table">
                <a:tbl>
                  <a:tblPr firstRow="1" bandRow="1">
                    <a:tableStyleId>{21E4AEA4-8DFA-4A89-87EB-49C32662AFE0}</a:tableStyleId>
                  </a:tblPr>
                  <a:tblGrid>
                    <a:gridCol w="4123473">
                      <a:extLst>
                        <a:ext uri="{9D8B030D-6E8A-4147-A177-3AD203B41FA5}">
                          <a16:colId xmlns:a16="http://schemas.microsoft.com/office/drawing/2014/main" val="4177788775"/>
                        </a:ext>
                      </a:extLst>
                    </a:gridCol>
                    <a:gridCol w="6502965">
                      <a:extLst>
                        <a:ext uri="{9D8B030D-6E8A-4147-A177-3AD203B41FA5}">
                          <a16:colId xmlns:a16="http://schemas.microsoft.com/office/drawing/2014/main" val="1833864225"/>
                        </a:ext>
                      </a:extLst>
                    </a:gridCol>
                  </a:tblGrid>
                  <a:tr h="531647"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conservée 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Loi phénoménologique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227572177"/>
                      </a:ext>
                    </a:extLst>
                  </a:tr>
                  <a:tr h="73168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Particules 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fPr>
                                  <m:num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𝑛</m:t>
                                    </m:r>
                                  </m:num>
                                  <m:den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𝑡</m:t>
                                    </m:r>
                                  </m:den>
                                </m:f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𝐷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 </m:t>
                                </m:r>
                                <m:r>
                                  <m:rPr>
                                    <m:sty m:val="p"/>
                                  </m:rPr>
                                  <a:rPr lang="el-GR" sz="2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Δ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𝑛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328971376"/>
                      </a:ext>
                    </a:extLst>
                  </a:tr>
                  <a:tr h="1024843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Energie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thermique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fr-FR" sz="240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fr-FR" sz="240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𝜕</m:t>
                                  </m:r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𝑇</m:t>
                                  </m:r>
                                </m:num>
                                <m:den>
                                  <m:r>
                                    <a:rPr lang="fr-FR" sz="240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𝜕</m:t>
                                  </m:r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𝑡</m:t>
                                  </m:r>
                                </m:den>
                              </m:f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=</m:t>
                              </m:r>
                              <m:sSub>
                                <m:sSubPr>
                                  <m:ctrlP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𝐷</m:t>
                                  </m:r>
                                </m:e>
                                <m:sub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𝑡h</m:t>
                                  </m:r>
                                </m:sub>
                              </m:sSub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 </m:t>
                              </m:r>
                              <m:r>
                                <m:rPr>
                                  <m:sty m:val="p"/>
                                </m:rPr>
                                <a:rPr lang="el-GR" sz="2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Δ</m:t>
                              </m:r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𝑇</m:t>
                              </m:r>
                            </m:oMath>
                          </a14:m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avec </a:t>
                          </a:r>
                          <a14:m>
                            <m:oMath xmlns:m="http://schemas.openxmlformats.org/officeDocument/2006/math">
                              <m:sSub>
                                <m:sSubPr>
                                  <m:ctrlPr>
                                    <a:rPr lang="fr-FR" sz="240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𝐷</m:t>
                                  </m:r>
                                </m:e>
                                <m:sub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𝑡h</m:t>
                                  </m:r>
                                </m:sub>
                              </m:sSub>
                              <m:r>
                                <a:rPr lang="fr-FR" sz="2400" b="0" i="1" smtClean="0">
                                  <a:latin typeface="Cambria Math" panose="02040503050406030204" pitchFamily="18" charset="0"/>
                                  <a:cs typeface="Times New Roman" panose="02020603050405020304" pitchFamily="18" charset="0"/>
                                </a:rPr>
                                <m:t>= </m:t>
                              </m:r>
                              <m:f>
                                <m:fPr>
                                  <m:ctrlPr>
                                    <a:rPr lang="fr-FR" sz="2400" b="0" i="1" smtClean="0">
                                      <a:latin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𝜆</m:t>
                                  </m:r>
                                </m:num>
                                <m:den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𝜌</m:t>
                                  </m:r>
                                  <m:r>
                                    <a:rPr lang="fr-FR" sz="24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  <a:cs typeface="Times New Roman" panose="02020603050405020304" pitchFamily="18" charset="0"/>
                                    </a:rPr>
                                    <m:t>𝑐</m:t>
                                  </m:r>
                                </m:den>
                              </m:f>
                            </m:oMath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31620764"/>
                      </a:ext>
                    </a:extLst>
                  </a:tr>
                  <a:tr h="1008939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 de mouvement 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fPr>
                                  <m:num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acc>
                                      <m:accPr>
                                        <m:chr m:val="⃗"/>
                                        <m:ctrlPr>
                                          <a:rPr lang="fr-FR" sz="2400" i="1" smtClean="0">
                                            <a:latin typeface="Cambria Math" panose="02040503050406030204" pitchFamily="18" charset="0"/>
                                            <a:ea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accPr>
                                      <m:e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ea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𝑣</m:t>
                                        </m:r>
                                      </m:e>
                                    </m:acc>
                                  </m:num>
                                  <m:den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𝑡</m:t>
                                    </m:r>
                                  </m:den>
                                </m:f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 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𝜈</m:t>
                                </m:r>
                                <m:r>
                                  <m:rPr>
                                    <m:sty m:val="p"/>
                                  </m:rPr>
                                  <a:rPr lang="el-GR" sz="2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Δ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el-G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𝑣</m:t>
                                    </m:r>
                                  </m:e>
                                </m:acc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801538482"/>
                      </a:ext>
                    </a:extLst>
                  </a:tr>
                  <a:tr h="956965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Charge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fPr>
                                  <m:num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acc>
                                      <m:accPr>
                                        <m:chr m:val="⃗"/>
                                        <m:ctrlPr>
                                          <a:rPr lang="fr-FR" sz="2400" i="1" smtClean="0">
                                            <a:latin typeface="Cambria Math" panose="02040503050406030204" pitchFamily="18" charset="0"/>
                                            <a:ea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</m:ctrlPr>
                                      </m:accPr>
                                      <m:e>
                                        <m:r>
                                          <a:rPr lang="fr-FR" sz="2400" b="0" i="1" smtClean="0">
                                            <a:latin typeface="Cambria Math" panose="02040503050406030204" pitchFamily="18" charset="0"/>
                                            <a:ea typeface="Cambria Math" panose="02040503050406030204" pitchFamily="18" charset="0"/>
                                            <a:cs typeface="Times New Roman" panose="02020603050405020304" pitchFamily="18" charset="0"/>
                                          </a:rPr>
                                          <m:t>𝐸</m:t>
                                        </m:r>
                                      </m:e>
                                    </m:acc>
                                  </m:num>
                                  <m:den>
                                    <m:r>
                                      <a:rPr lang="fr-FR" sz="240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𝜕</m:t>
                                    </m:r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𝑡</m:t>
                                    </m:r>
                                  </m:den>
                                </m:f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= </m:t>
                                </m:r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𝜎</m:t>
                                </m:r>
                                <m:sSub>
                                  <m:sSub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𝜇</m:t>
                                    </m:r>
                                  </m:e>
                                  <m:sub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0</m:t>
                                    </m:r>
                                  </m:sub>
                                </m:sSub>
                                <m:r>
                                  <m:rPr>
                                    <m:sty m:val="p"/>
                                  </m:rPr>
                                  <a:rPr lang="el-GR" sz="2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  <a:cs typeface="Times New Roman" panose="02020603050405020304" pitchFamily="18" charset="0"/>
                                  </a:rPr>
                                  <m:t>Δ</m:t>
                                </m:r>
                                <m:acc>
                                  <m:accPr>
                                    <m:chr m:val="⃗"/>
                                    <m:ctrlPr>
                                      <a:rPr lang="el-G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  <a:cs typeface="Times New Roman" panose="02020603050405020304" pitchFamily="18" charset="0"/>
                                      </a:rPr>
                                      <m:t>𝐸</m:t>
                                    </m:r>
                                  </m:e>
                                </m:acc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4002919224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4" name="Tableau 3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104342904"/>
                  </p:ext>
                </p:extLst>
              </p:nvPr>
            </p:nvGraphicFramePr>
            <p:xfrm>
              <a:off x="872835" y="1787235"/>
              <a:ext cx="10626438" cy="4603192"/>
            </p:xfrm>
            <a:graphic>
              <a:graphicData uri="http://schemas.openxmlformats.org/drawingml/2006/table">
                <a:tbl>
                  <a:tblPr firstRow="1" bandRow="1">
                    <a:tableStyleId>{21E4AEA4-8DFA-4A89-87EB-49C32662AFE0}</a:tableStyleId>
                  </a:tblPr>
                  <a:tblGrid>
                    <a:gridCol w="4123473">
                      <a:extLst>
                        <a:ext uri="{9D8B030D-6E8A-4147-A177-3AD203B41FA5}">
                          <a16:colId xmlns:a16="http://schemas.microsoft.com/office/drawing/2014/main" val="4177788775"/>
                        </a:ext>
                      </a:extLst>
                    </a:gridCol>
                    <a:gridCol w="6502965">
                      <a:extLst>
                        <a:ext uri="{9D8B030D-6E8A-4147-A177-3AD203B41FA5}">
                          <a16:colId xmlns:a16="http://schemas.microsoft.com/office/drawing/2014/main" val="1833864225"/>
                        </a:ext>
                      </a:extLst>
                    </a:gridCol>
                  </a:tblGrid>
                  <a:tr h="531647"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conservée 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algn="l"/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Loi phénoménologique</a:t>
                          </a:r>
                          <a:endParaRPr lang="fr-FR" sz="2400" dirty="0">
                            <a:solidFill>
                              <a:schemeClr val="tx1"/>
                            </a:solidFill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227572177"/>
                      </a:ext>
                    </a:extLst>
                  </a:tr>
                  <a:tr h="786892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Particules 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63543" t="-73077" r="-187" b="-416154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328971376"/>
                      </a:ext>
                    </a:extLst>
                  </a:tr>
                  <a:tr h="1039178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Energie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thermique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63543" t="-132353" r="-187" b="-21823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31620764"/>
                      </a:ext>
                    </a:extLst>
                  </a:tr>
                  <a:tr h="1008939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Quantité de mouvement 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63543" t="-237952" r="-187" b="-123494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2801538482"/>
                      </a:ext>
                    </a:extLst>
                  </a:tr>
                  <a:tr h="1236536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Charge</a:t>
                          </a:r>
                          <a:endParaRPr lang="fr-FR" sz="2400" i="1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63543" t="-276355" r="-187" b="-98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4002919224"/>
                      </a:ext>
                    </a:extLst>
                  </a:tr>
                </a:tbl>
              </a:graphicData>
            </a:graphic>
          </p:graphicFrame>
        </mc:Fallback>
      </mc:AlternateContent>
    </p:spTree>
    <p:extLst>
      <p:ext uri="{BB962C8B-B14F-4D97-AF65-F5344CB8AC3E}">
        <p14:creationId xmlns:p14="http://schemas.microsoft.com/office/powerpoint/2010/main" val="38046998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1681597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477286" y="1936468"/>
            <a:ext cx="4419600" cy="3117273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6" name="Ellipse 15"/>
          <p:cNvSpPr/>
          <p:nvPr/>
        </p:nvSpPr>
        <p:spPr>
          <a:xfrm>
            <a:off x="1779629" y="3695989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7" name="Ellipse 16"/>
          <p:cNvSpPr/>
          <p:nvPr/>
        </p:nvSpPr>
        <p:spPr>
          <a:xfrm>
            <a:off x="1003777" y="5330834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8" name="ZoneTexte 17"/>
          <p:cNvSpPr txBox="1"/>
          <p:nvPr/>
        </p:nvSpPr>
        <p:spPr>
          <a:xfrm>
            <a:off x="1336268" y="5236168"/>
            <a:ext cx="30787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Particule de fluide diffusant (d)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9" name="Ellipse 18"/>
          <p:cNvSpPr/>
          <p:nvPr/>
        </p:nvSpPr>
        <p:spPr>
          <a:xfrm>
            <a:off x="1003777" y="577660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0" name="ZoneTexte 19"/>
          <p:cNvSpPr txBox="1"/>
          <p:nvPr/>
        </p:nvSpPr>
        <p:spPr>
          <a:xfrm>
            <a:off x="1336268" y="5681936"/>
            <a:ext cx="292900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Particule de fluide support (s)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1" name="Ellipse 20"/>
          <p:cNvSpPr/>
          <p:nvPr/>
        </p:nvSpPr>
        <p:spPr>
          <a:xfrm>
            <a:off x="2195273" y="293642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2" name="Ellipse 21"/>
          <p:cNvSpPr/>
          <p:nvPr/>
        </p:nvSpPr>
        <p:spPr>
          <a:xfrm>
            <a:off x="2915705" y="404478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3" name="Ellipse 22"/>
          <p:cNvSpPr/>
          <p:nvPr/>
        </p:nvSpPr>
        <p:spPr>
          <a:xfrm>
            <a:off x="3566871" y="349060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4" name="Ellipse 23"/>
          <p:cNvSpPr/>
          <p:nvPr/>
        </p:nvSpPr>
        <p:spPr>
          <a:xfrm>
            <a:off x="1156177" y="2590056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5" name="Ellipse 24"/>
          <p:cNvSpPr/>
          <p:nvPr/>
        </p:nvSpPr>
        <p:spPr>
          <a:xfrm>
            <a:off x="892959" y="4529800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6" name="Ellipse 25"/>
          <p:cNvSpPr/>
          <p:nvPr/>
        </p:nvSpPr>
        <p:spPr>
          <a:xfrm>
            <a:off x="4148757" y="4709800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7" name="Ellipse 26"/>
          <p:cNvSpPr/>
          <p:nvPr/>
        </p:nvSpPr>
        <p:spPr>
          <a:xfrm>
            <a:off x="4287302" y="210515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8" name="Ellipse 27"/>
          <p:cNvSpPr/>
          <p:nvPr/>
        </p:nvSpPr>
        <p:spPr>
          <a:xfrm>
            <a:off x="3192879" y="2680056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52" name="Connecteur droit avec flèche 51"/>
          <p:cNvCxnSpPr>
            <a:endCxn id="21" idx="4"/>
          </p:cNvCxnSpPr>
          <p:nvPr/>
        </p:nvCxnSpPr>
        <p:spPr>
          <a:xfrm flipV="1">
            <a:off x="1927484" y="3116422"/>
            <a:ext cx="357789" cy="581806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Connecteur droit avec flèche 53"/>
          <p:cNvCxnSpPr/>
          <p:nvPr/>
        </p:nvCxnSpPr>
        <p:spPr>
          <a:xfrm>
            <a:off x="2374306" y="3070460"/>
            <a:ext cx="598116" cy="974322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Connecteur droit avec flèche 55"/>
          <p:cNvCxnSpPr>
            <a:endCxn id="23" idx="3"/>
          </p:cNvCxnSpPr>
          <p:nvPr/>
        </p:nvCxnSpPr>
        <p:spPr>
          <a:xfrm flipV="1">
            <a:off x="3083077" y="3644242"/>
            <a:ext cx="510154" cy="426295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Connecteur droit avec flèche 57"/>
          <p:cNvCxnSpPr>
            <a:endCxn id="26" idx="1"/>
          </p:cNvCxnSpPr>
          <p:nvPr/>
        </p:nvCxnSpPr>
        <p:spPr>
          <a:xfrm>
            <a:off x="3739061" y="3630243"/>
            <a:ext cx="436056" cy="1105917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Connecteur droit avec flèche 59"/>
          <p:cNvCxnSpPr/>
          <p:nvPr/>
        </p:nvCxnSpPr>
        <p:spPr>
          <a:xfrm flipV="1">
            <a:off x="4265275" y="2308346"/>
            <a:ext cx="112027" cy="2416606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168104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477286" y="1936468"/>
            <a:ext cx="4419600" cy="3117273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5" name="Flèche droite 4"/>
          <p:cNvSpPr/>
          <p:nvPr/>
        </p:nvSpPr>
        <p:spPr>
          <a:xfrm>
            <a:off x="5194854" y="2852329"/>
            <a:ext cx="2064327" cy="1274619"/>
          </a:xfrm>
          <a:prstGeom prst="rightArrow">
            <a:avLst/>
          </a:prstGeom>
          <a:solidFill>
            <a:schemeClr val="accent2">
              <a:lumMod val="60000"/>
              <a:lumOff val="4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Modèle 1D</a:t>
            </a:r>
            <a:endParaRPr lang="fr-FR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6" name="Ellipse 15"/>
          <p:cNvSpPr/>
          <p:nvPr/>
        </p:nvSpPr>
        <p:spPr>
          <a:xfrm>
            <a:off x="1779629" y="3695989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7" name="Ellipse 16"/>
          <p:cNvSpPr/>
          <p:nvPr/>
        </p:nvSpPr>
        <p:spPr>
          <a:xfrm>
            <a:off x="1003777" y="5330834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8" name="ZoneTexte 17"/>
          <p:cNvSpPr txBox="1"/>
          <p:nvPr/>
        </p:nvSpPr>
        <p:spPr>
          <a:xfrm>
            <a:off x="1336268" y="5236168"/>
            <a:ext cx="30787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Particule de fluide diffusant (d)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9" name="Ellipse 18"/>
          <p:cNvSpPr/>
          <p:nvPr/>
        </p:nvSpPr>
        <p:spPr>
          <a:xfrm>
            <a:off x="1003777" y="577660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0" name="ZoneTexte 19"/>
          <p:cNvSpPr txBox="1"/>
          <p:nvPr/>
        </p:nvSpPr>
        <p:spPr>
          <a:xfrm>
            <a:off x="1336268" y="5681936"/>
            <a:ext cx="292900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Particule de fluide support (s)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1" name="Ellipse 20"/>
          <p:cNvSpPr/>
          <p:nvPr/>
        </p:nvSpPr>
        <p:spPr>
          <a:xfrm>
            <a:off x="2195273" y="293642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2" name="Ellipse 21"/>
          <p:cNvSpPr/>
          <p:nvPr/>
        </p:nvSpPr>
        <p:spPr>
          <a:xfrm>
            <a:off x="2915705" y="404478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3" name="Ellipse 22"/>
          <p:cNvSpPr/>
          <p:nvPr/>
        </p:nvSpPr>
        <p:spPr>
          <a:xfrm>
            <a:off x="3566871" y="349060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4" name="Ellipse 23"/>
          <p:cNvSpPr/>
          <p:nvPr/>
        </p:nvSpPr>
        <p:spPr>
          <a:xfrm>
            <a:off x="1156177" y="2590056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5" name="Ellipse 24"/>
          <p:cNvSpPr/>
          <p:nvPr/>
        </p:nvSpPr>
        <p:spPr>
          <a:xfrm>
            <a:off x="892959" y="4529800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6" name="Ellipse 25"/>
          <p:cNvSpPr/>
          <p:nvPr/>
        </p:nvSpPr>
        <p:spPr>
          <a:xfrm>
            <a:off x="4148757" y="4709800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7" name="Ellipse 26"/>
          <p:cNvSpPr/>
          <p:nvPr/>
        </p:nvSpPr>
        <p:spPr>
          <a:xfrm>
            <a:off x="4287302" y="2105152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8" name="Ellipse 27"/>
          <p:cNvSpPr/>
          <p:nvPr/>
        </p:nvSpPr>
        <p:spPr>
          <a:xfrm>
            <a:off x="3192879" y="2680056"/>
            <a:ext cx="180000" cy="180000"/>
          </a:xfrm>
          <a:prstGeom prst="ellipse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52" name="Connecteur droit avec flèche 51"/>
          <p:cNvCxnSpPr>
            <a:endCxn id="21" idx="4"/>
          </p:cNvCxnSpPr>
          <p:nvPr/>
        </p:nvCxnSpPr>
        <p:spPr>
          <a:xfrm flipV="1">
            <a:off x="1927484" y="3116422"/>
            <a:ext cx="357789" cy="581806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Connecteur droit avec flèche 53"/>
          <p:cNvCxnSpPr/>
          <p:nvPr/>
        </p:nvCxnSpPr>
        <p:spPr>
          <a:xfrm>
            <a:off x="2374306" y="3070460"/>
            <a:ext cx="598116" cy="974322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Connecteur droit avec flèche 55"/>
          <p:cNvCxnSpPr>
            <a:endCxn id="23" idx="3"/>
          </p:cNvCxnSpPr>
          <p:nvPr/>
        </p:nvCxnSpPr>
        <p:spPr>
          <a:xfrm flipV="1">
            <a:off x="3083077" y="3644242"/>
            <a:ext cx="510154" cy="426295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Connecteur droit avec flèche 57"/>
          <p:cNvCxnSpPr>
            <a:endCxn id="26" idx="1"/>
          </p:cNvCxnSpPr>
          <p:nvPr/>
        </p:nvCxnSpPr>
        <p:spPr>
          <a:xfrm>
            <a:off x="3739061" y="3630243"/>
            <a:ext cx="436056" cy="1105917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Connecteur droit avec flèche 59"/>
          <p:cNvCxnSpPr/>
          <p:nvPr/>
        </p:nvCxnSpPr>
        <p:spPr>
          <a:xfrm flipV="1">
            <a:off x="4265275" y="2308346"/>
            <a:ext cx="112027" cy="2416606"/>
          </a:xfrm>
          <a:prstGeom prst="straightConnector1">
            <a:avLst/>
          </a:prstGeom>
          <a:ln w="38100">
            <a:solidFill>
              <a:srgbClr val="FF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Cylindre 3"/>
          <p:cNvSpPr/>
          <p:nvPr/>
        </p:nvSpPr>
        <p:spPr>
          <a:xfrm rot="5400000">
            <a:off x="8940527" y="1809347"/>
            <a:ext cx="1498971" cy="3420392"/>
          </a:xfrm>
          <a:prstGeom prst="can">
            <a:avLst>
              <a:gd name="adj" fmla="val 47500"/>
            </a:avLst>
          </a:prstGeom>
          <a:solidFill>
            <a:schemeClr val="accent2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8" name="Connecteur droit avec flèche 7"/>
          <p:cNvCxnSpPr/>
          <p:nvPr/>
        </p:nvCxnSpPr>
        <p:spPr>
          <a:xfrm>
            <a:off x="7674029" y="3490602"/>
            <a:ext cx="4091940" cy="0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ZoneTexte 28"/>
          <p:cNvSpPr txBox="1"/>
          <p:nvPr/>
        </p:nvSpPr>
        <p:spPr>
          <a:xfrm>
            <a:off x="11710554" y="2879405"/>
            <a:ext cx="58189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2" name="ZoneTexte 31"/>
          <p:cNvSpPr txBox="1"/>
          <p:nvPr/>
        </p:nvSpPr>
        <p:spPr>
          <a:xfrm flipH="1">
            <a:off x="8714162" y="4579257"/>
            <a:ext cx="64700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dS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1" name="ZoneTexte 40"/>
              <p:cNvSpPr txBox="1"/>
              <p:nvPr/>
            </p:nvSpPr>
            <p:spPr>
              <a:xfrm>
                <a:off x="6720840" y="5776601"/>
                <a:ext cx="5280660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fr-FR" sz="24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</m:t>
                    </m:r>
                    <m:r>
                      <a:rPr lang="fr-FR" sz="2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𝑁</m:t>
                    </m:r>
                    <m:r>
                      <a:rPr lang="fr-FR" sz="2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:</m:t>
                    </m:r>
                  </m:oMath>
                </a14:m>
                <a:r>
                  <a:rPr lang="fr-FR" sz="24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Nombre de particules traversant la section d’abscisse </a:t>
                </a:r>
                <a:r>
                  <a:rPr lang="fr-FR" sz="2400" i="1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x</a:t>
                </a:r>
                <a:r>
                  <a:rPr lang="fr-FR" sz="24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entre t et </a:t>
                </a:r>
                <a:r>
                  <a:rPr lang="fr-FR" sz="2400" dirty="0" err="1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t+dt</a:t>
                </a:r>
                <a:r>
                  <a:rPr lang="fr-FR" sz="24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endParaRPr lang="fr-FR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41" name="ZoneTexte 4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20840" y="5776601"/>
                <a:ext cx="5280660" cy="830997"/>
              </a:xfrm>
              <a:prstGeom prst="rect">
                <a:avLst/>
              </a:prstGeom>
              <a:blipFill>
                <a:blip r:embed="rId3"/>
                <a:stretch>
                  <a:fillRect l="-1848" t="-5882" b="-16176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7" name="Ellipse 46"/>
          <p:cNvSpPr/>
          <p:nvPr/>
        </p:nvSpPr>
        <p:spPr>
          <a:xfrm>
            <a:off x="9304866" y="2770058"/>
            <a:ext cx="746052" cy="1498971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lg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48" name="Arc 47"/>
          <p:cNvSpPr/>
          <p:nvPr/>
        </p:nvSpPr>
        <p:spPr>
          <a:xfrm rot="10800000">
            <a:off x="9304862" y="2770056"/>
            <a:ext cx="746056" cy="1498972"/>
          </a:xfrm>
          <a:prstGeom prst="arc">
            <a:avLst>
              <a:gd name="adj1" fmla="val 16139719"/>
              <a:gd name="adj2" fmla="val 5505866"/>
            </a:avLst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7" name="Arc 36"/>
          <p:cNvSpPr/>
          <p:nvPr/>
        </p:nvSpPr>
        <p:spPr>
          <a:xfrm rot="15010571">
            <a:off x="9008485" y="3706006"/>
            <a:ext cx="1283885" cy="1336472"/>
          </a:xfrm>
          <a:prstGeom prst="arc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0895010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" name="Cylindre 29"/>
          <p:cNvSpPr/>
          <p:nvPr/>
        </p:nvSpPr>
        <p:spPr>
          <a:xfrm rot="5400000">
            <a:off x="1957369" y="1601306"/>
            <a:ext cx="1230441" cy="2901546"/>
          </a:xfrm>
          <a:prstGeom prst="can">
            <a:avLst>
              <a:gd name="adj" fmla="val 47500"/>
            </a:avLst>
          </a:prstGeom>
          <a:solidFill>
            <a:schemeClr val="accent2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31" name="Connecteur droit avec flèche 30"/>
          <p:cNvCxnSpPr/>
          <p:nvPr/>
        </p:nvCxnSpPr>
        <p:spPr>
          <a:xfrm>
            <a:off x="515321" y="3069428"/>
            <a:ext cx="4392647" cy="0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ZoneTexte 32"/>
          <p:cNvSpPr txBox="1"/>
          <p:nvPr/>
        </p:nvSpPr>
        <p:spPr>
          <a:xfrm>
            <a:off x="4629856" y="2436858"/>
            <a:ext cx="49362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4" name="ZoneTexte 33"/>
          <p:cNvSpPr txBox="1"/>
          <p:nvPr/>
        </p:nvSpPr>
        <p:spPr>
          <a:xfrm flipH="1">
            <a:off x="1326403" y="1594904"/>
            <a:ext cx="54886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dS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5" name="Arc 34"/>
          <p:cNvSpPr/>
          <p:nvPr/>
        </p:nvSpPr>
        <p:spPr>
          <a:xfrm rot="11104907">
            <a:off x="1762837" y="1634490"/>
            <a:ext cx="1053887" cy="1133740"/>
          </a:xfrm>
          <a:prstGeom prst="arc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6" name="Ellipse 35"/>
          <p:cNvSpPr/>
          <p:nvPr/>
        </p:nvSpPr>
        <p:spPr>
          <a:xfrm>
            <a:off x="2321194" y="2436860"/>
            <a:ext cx="657533" cy="1230441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lg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8" name="Arc 37"/>
          <p:cNvSpPr/>
          <p:nvPr/>
        </p:nvSpPr>
        <p:spPr>
          <a:xfrm rot="10800000">
            <a:off x="2321189" y="2436858"/>
            <a:ext cx="657537" cy="1230442"/>
          </a:xfrm>
          <a:prstGeom prst="arc">
            <a:avLst>
              <a:gd name="adj1" fmla="val 16139719"/>
              <a:gd name="adj2" fmla="val 5505866"/>
            </a:avLst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ZoneTexte 9"/>
              <p:cNvSpPr txBox="1"/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𝑙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libre parcours moyen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vitesse quadratique moyenne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10" name="ZoneTexte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blipFill>
                <a:blip r:embed="rId3"/>
                <a:stretch>
                  <a:fillRect l="-146" t="-3846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2880893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" name="Cylindre 29"/>
          <p:cNvSpPr/>
          <p:nvPr/>
        </p:nvSpPr>
        <p:spPr>
          <a:xfrm rot="5400000">
            <a:off x="1957369" y="1601306"/>
            <a:ext cx="1230441" cy="2901546"/>
          </a:xfrm>
          <a:prstGeom prst="can">
            <a:avLst>
              <a:gd name="adj" fmla="val 47500"/>
            </a:avLst>
          </a:prstGeom>
          <a:solidFill>
            <a:schemeClr val="accent2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31" name="Connecteur droit avec flèche 30"/>
          <p:cNvCxnSpPr/>
          <p:nvPr/>
        </p:nvCxnSpPr>
        <p:spPr>
          <a:xfrm>
            <a:off x="515321" y="3069428"/>
            <a:ext cx="4392647" cy="0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ZoneTexte 32"/>
          <p:cNvSpPr txBox="1"/>
          <p:nvPr/>
        </p:nvSpPr>
        <p:spPr>
          <a:xfrm>
            <a:off x="4629856" y="2436858"/>
            <a:ext cx="49362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4" name="ZoneTexte 33"/>
          <p:cNvSpPr txBox="1"/>
          <p:nvPr/>
        </p:nvSpPr>
        <p:spPr>
          <a:xfrm flipH="1">
            <a:off x="1326403" y="1594904"/>
            <a:ext cx="54886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dS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5" name="Arc 34"/>
          <p:cNvSpPr/>
          <p:nvPr/>
        </p:nvSpPr>
        <p:spPr>
          <a:xfrm rot="11104907">
            <a:off x="1762837" y="1634490"/>
            <a:ext cx="1053887" cy="1133740"/>
          </a:xfrm>
          <a:prstGeom prst="arc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ZoneTexte 8"/>
              <p:cNvSpPr txBox="1"/>
              <p:nvPr/>
            </p:nvSpPr>
            <p:spPr>
              <a:xfrm flipH="1">
                <a:off x="5514460" y="2072766"/>
                <a:ext cx="6333864" cy="113877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fr-FR" sz="2400" i="1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Hypothèses :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marL="285750" indent="-285750">
                  <a:buFontTx/>
                  <a:buChar char="-"/>
                </a:pPr>
                <a14:m>
                  <m:oMath xmlns:m="http://schemas.openxmlformats.org/officeDocument/2006/math">
                    <m:r>
                      <a:rPr lang="fr-FR" sz="2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∀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𝑖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  <m:d>
                      <m:dPr>
                        <m:begChr m:val="‖"/>
                        <m:endChr m:val="‖"/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acc>
                          <m:accPr>
                            <m:chr m:val="⃗"/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accPr>
                          <m:e>
                            <m:sSub>
                              <m:sSubPr>
                                <m:ctrlP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𝑣</m:t>
                                </m:r>
                              </m:e>
                              <m:sub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𝑖</m:t>
                                </m:r>
                              </m:sub>
                            </m:sSub>
                          </m:e>
                        </m:acc>
                      </m:e>
                    </m:d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sSup>
                      <m:sSupPr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la vitesse quadratique moyenne</a:t>
                </a:r>
              </a:p>
            </p:txBody>
          </p:sp>
        </mc:Choice>
        <mc:Fallback xmlns="">
          <p:sp>
            <p:nvSpPr>
              <p:cNvPr id="9" name="ZoneTexte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5514460" y="2072766"/>
                <a:ext cx="6333864" cy="1138773"/>
              </a:xfrm>
              <a:prstGeom prst="rect">
                <a:avLst/>
              </a:prstGeom>
              <a:blipFill>
                <a:blip r:embed="rId3"/>
                <a:stretch>
                  <a:fillRect l="-1540" t="-4278" b="-10160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6" name="Ellipse 35"/>
          <p:cNvSpPr/>
          <p:nvPr/>
        </p:nvSpPr>
        <p:spPr>
          <a:xfrm>
            <a:off x="2321194" y="2436860"/>
            <a:ext cx="657533" cy="1230441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lg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8" name="Arc 37"/>
          <p:cNvSpPr/>
          <p:nvPr/>
        </p:nvSpPr>
        <p:spPr>
          <a:xfrm rot="10800000">
            <a:off x="2321189" y="2436858"/>
            <a:ext cx="657537" cy="1230442"/>
          </a:xfrm>
          <a:prstGeom prst="arc">
            <a:avLst>
              <a:gd name="adj1" fmla="val 16139719"/>
              <a:gd name="adj2" fmla="val 5505866"/>
            </a:avLst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ZoneTexte 9"/>
              <p:cNvSpPr txBox="1"/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𝑙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libre parcours moyen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vitesse quadratique moyenne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10" name="ZoneTexte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blipFill>
                <a:blip r:embed="rId4"/>
                <a:stretch>
                  <a:fillRect l="-146" t="-3846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9747630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" name="Cylindre 29"/>
          <p:cNvSpPr/>
          <p:nvPr/>
        </p:nvSpPr>
        <p:spPr>
          <a:xfrm rot="5400000">
            <a:off x="1957369" y="1601306"/>
            <a:ext cx="1230441" cy="2901546"/>
          </a:xfrm>
          <a:prstGeom prst="can">
            <a:avLst>
              <a:gd name="adj" fmla="val 47500"/>
            </a:avLst>
          </a:prstGeom>
          <a:solidFill>
            <a:schemeClr val="accent2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31" name="Connecteur droit avec flèche 30"/>
          <p:cNvCxnSpPr/>
          <p:nvPr/>
        </p:nvCxnSpPr>
        <p:spPr>
          <a:xfrm>
            <a:off x="515321" y="3069428"/>
            <a:ext cx="4392647" cy="0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ZoneTexte 32"/>
          <p:cNvSpPr txBox="1"/>
          <p:nvPr/>
        </p:nvSpPr>
        <p:spPr>
          <a:xfrm>
            <a:off x="4629856" y="2436858"/>
            <a:ext cx="49362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4" name="ZoneTexte 33"/>
          <p:cNvSpPr txBox="1"/>
          <p:nvPr/>
        </p:nvSpPr>
        <p:spPr>
          <a:xfrm flipH="1">
            <a:off x="1326403" y="1594904"/>
            <a:ext cx="54886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dS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5" name="Arc 34"/>
          <p:cNvSpPr/>
          <p:nvPr/>
        </p:nvSpPr>
        <p:spPr>
          <a:xfrm rot="11104907">
            <a:off x="1762837" y="1634490"/>
            <a:ext cx="1053887" cy="1133740"/>
          </a:xfrm>
          <a:prstGeom prst="arc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ZoneTexte 8"/>
              <p:cNvSpPr txBox="1"/>
              <p:nvPr/>
            </p:nvSpPr>
            <p:spPr>
              <a:xfrm flipH="1">
                <a:off x="5514460" y="2072766"/>
                <a:ext cx="6333864" cy="188904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fr-FR" sz="2400" i="1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Hypothèses :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marL="285750" indent="-285750">
                  <a:buFontTx/>
                  <a:buChar char="-"/>
                </a:pPr>
                <a14:m>
                  <m:oMath xmlns:m="http://schemas.openxmlformats.org/officeDocument/2006/math">
                    <m:r>
                      <a:rPr lang="fr-FR" sz="2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∀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𝑖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  <m:d>
                      <m:dPr>
                        <m:begChr m:val="‖"/>
                        <m:endChr m:val="‖"/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acc>
                          <m:accPr>
                            <m:chr m:val="⃗"/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accPr>
                          <m:e>
                            <m:sSub>
                              <m:sSubPr>
                                <m:ctrlP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𝑣</m:t>
                                </m:r>
                              </m:e>
                              <m:sub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𝑖</m:t>
                                </m:r>
                              </m:sub>
                            </m:sSub>
                          </m:e>
                        </m:acc>
                      </m:e>
                    </m:d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sSup>
                      <m:sSupPr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la vitesse quadratique moyenne</a:t>
                </a: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Isotropie de la distribution des vitesse : équiprobabilité des directions </a:t>
                </a:r>
                <a14:m>
                  <m:oMath xmlns:m="http://schemas.openxmlformats.org/officeDocument/2006/math">
                    <m:r>
                      <a:rPr lang="fr-FR" sz="2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 smtClean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b="0" i="1" smtClean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b="0" i="1" smtClean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𝑥</m:t>
                            </m:r>
                          </m:sub>
                        </m:sSub>
                      </m:e>
                    </m:acc>
                    <m:r>
                      <a:rPr lang="fr-FR" sz="2200" b="0" i="1" smtClean="0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 , 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b="0" i="1" smtClean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b="0" i="1" smtClean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𝑦</m:t>
                            </m:r>
                          </m:sub>
                        </m:sSub>
                      </m:e>
                    </m:acc>
                    <m:r>
                      <a:rPr lang="fr-FR" sz="2200" b="0" i="1" smtClean="0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 , 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b="0" i="1" smtClean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b="0" i="1" smtClean="0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𝑧</m:t>
                            </m:r>
                          </m:sub>
                        </m:sSub>
                      </m:e>
                    </m:acc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</p:txBody>
          </p:sp>
        </mc:Choice>
        <mc:Fallback xmlns="">
          <p:sp>
            <p:nvSpPr>
              <p:cNvPr id="9" name="ZoneTexte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5514460" y="2072766"/>
                <a:ext cx="6333864" cy="1889043"/>
              </a:xfrm>
              <a:prstGeom prst="rect">
                <a:avLst/>
              </a:prstGeom>
              <a:blipFill>
                <a:blip r:embed="rId3"/>
                <a:stretch>
                  <a:fillRect l="-1540" t="-2581" b="-1935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6" name="Ellipse 35"/>
          <p:cNvSpPr/>
          <p:nvPr/>
        </p:nvSpPr>
        <p:spPr>
          <a:xfrm>
            <a:off x="2321194" y="2436860"/>
            <a:ext cx="657533" cy="1230441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lg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8" name="Arc 37"/>
          <p:cNvSpPr/>
          <p:nvPr/>
        </p:nvSpPr>
        <p:spPr>
          <a:xfrm rot="10800000">
            <a:off x="2321189" y="2436858"/>
            <a:ext cx="657537" cy="1230442"/>
          </a:xfrm>
          <a:prstGeom prst="arc">
            <a:avLst>
              <a:gd name="adj1" fmla="val 16139719"/>
              <a:gd name="adj2" fmla="val 5505866"/>
            </a:avLst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ZoneTexte 9"/>
              <p:cNvSpPr txBox="1"/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𝑙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libre parcours moyen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vitesse quadratique moyenne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10" name="ZoneTexte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blipFill>
                <a:blip r:embed="rId4"/>
                <a:stretch>
                  <a:fillRect l="-146" t="-3846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0745191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" name="Cylindre 29"/>
          <p:cNvSpPr/>
          <p:nvPr/>
        </p:nvSpPr>
        <p:spPr>
          <a:xfrm rot="5400000">
            <a:off x="1957369" y="1601306"/>
            <a:ext cx="1230441" cy="2901546"/>
          </a:xfrm>
          <a:prstGeom prst="can">
            <a:avLst>
              <a:gd name="adj" fmla="val 47500"/>
            </a:avLst>
          </a:prstGeom>
          <a:solidFill>
            <a:schemeClr val="accent2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31" name="Connecteur droit avec flèche 30"/>
          <p:cNvCxnSpPr/>
          <p:nvPr/>
        </p:nvCxnSpPr>
        <p:spPr>
          <a:xfrm>
            <a:off x="515321" y="3069428"/>
            <a:ext cx="4392647" cy="0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ZoneTexte 32"/>
          <p:cNvSpPr txBox="1"/>
          <p:nvPr/>
        </p:nvSpPr>
        <p:spPr>
          <a:xfrm>
            <a:off x="4629856" y="2436858"/>
            <a:ext cx="49362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4" name="ZoneTexte 33"/>
          <p:cNvSpPr txBox="1"/>
          <p:nvPr/>
        </p:nvSpPr>
        <p:spPr>
          <a:xfrm flipH="1">
            <a:off x="1326403" y="1594904"/>
            <a:ext cx="54886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dS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5" name="Arc 34"/>
          <p:cNvSpPr/>
          <p:nvPr/>
        </p:nvSpPr>
        <p:spPr>
          <a:xfrm rot="11104907">
            <a:off x="1762837" y="1634490"/>
            <a:ext cx="1053887" cy="1133740"/>
          </a:xfrm>
          <a:prstGeom prst="arc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ZoneTexte 8"/>
              <p:cNvSpPr txBox="1"/>
              <p:nvPr/>
            </p:nvSpPr>
            <p:spPr>
              <a:xfrm flipH="1">
                <a:off x="5514460" y="2072766"/>
                <a:ext cx="6333864" cy="285821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fr-FR" sz="2400" i="1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Hypothèses :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marL="285750" indent="-285750">
                  <a:buFontTx/>
                  <a:buChar char="-"/>
                </a:pPr>
                <a14:m>
                  <m:oMath xmlns:m="http://schemas.openxmlformats.org/officeDocument/2006/math">
                    <m:r>
                      <a:rPr lang="fr-FR" sz="2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∀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𝑖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  <m:d>
                      <m:dPr>
                        <m:begChr m:val="‖"/>
                        <m:endChr m:val="‖"/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acc>
                          <m:accPr>
                            <m:chr m:val="⃗"/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accPr>
                          <m:e>
                            <m:sSub>
                              <m:sSubPr>
                                <m:ctrlP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𝑣</m:t>
                                </m:r>
                              </m:e>
                              <m:sub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𝑖</m:t>
                                </m:r>
                              </m:sub>
                            </m:sSub>
                          </m:e>
                        </m:acc>
                      </m:e>
                    </m:d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sSup>
                      <m:sSupPr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la vitesse quadratique moyenne</a:t>
                </a: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Isotropie de la distribution des vitesse : équiprobabilité des directions </a:t>
                </a:r>
                <a14:m>
                  <m:oMath xmlns:m="http://schemas.openxmlformats.org/officeDocument/2006/math">
                    <m:r>
                      <a:rPr lang="fr-FR" sz="22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𝑥</m:t>
                            </m:r>
                          </m:sub>
                        </m:sSub>
                      </m:e>
                    </m:acc>
                    <m:r>
                      <a:rPr lang="fr-FR" sz="2200" i="1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 , </m:t>
                    </m:r>
                    <m:r>
                      <a:rPr lang="fr-FR" sz="22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𝑦</m:t>
                            </m:r>
                          </m:sub>
                        </m:sSub>
                      </m:e>
                    </m:acc>
                    <m:r>
                      <a:rPr lang="fr-FR" sz="2200" i="1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 , </m:t>
                    </m:r>
                    <m:r>
                      <a:rPr lang="fr-FR" sz="22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𝑧</m:t>
                            </m:r>
                          </m:sub>
                        </m:sSub>
                      </m:e>
                    </m:acc>
                  </m:oMath>
                </a14:m>
                <a:endParaRPr lang="fr-FR" sz="2200" dirty="0" smtClean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Aucune interaction entre deux chocs des molécules diffusantes sur les molécules support </a:t>
                </a: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  <a:sym typeface="Wingdings" panose="05000000000000000000" pitchFamily="2" charset="2"/>
                  </a:rPr>
                  <a:t> mouvement rectiligne uniforme</a:t>
                </a:r>
                <a:endParaRPr lang="fr-FR" sz="2200" dirty="0" smtClean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9" name="ZoneTexte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5514460" y="2072766"/>
                <a:ext cx="6333864" cy="2858218"/>
              </a:xfrm>
              <a:prstGeom prst="rect">
                <a:avLst/>
              </a:prstGeom>
              <a:blipFill>
                <a:blip r:embed="rId3"/>
                <a:stretch>
                  <a:fillRect l="-1540" t="-1706" r="-2214" b="-3625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6" name="Ellipse 35"/>
          <p:cNvSpPr/>
          <p:nvPr/>
        </p:nvSpPr>
        <p:spPr>
          <a:xfrm>
            <a:off x="2321194" y="2436860"/>
            <a:ext cx="657533" cy="1230441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lg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8" name="Arc 37"/>
          <p:cNvSpPr/>
          <p:nvPr/>
        </p:nvSpPr>
        <p:spPr>
          <a:xfrm rot="10800000">
            <a:off x="2321189" y="2436858"/>
            <a:ext cx="657537" cy="1230442"/>
          </a:xfrm>
          <a:prstGeom prst="arc">
            <a:avLst>
              <a:gd name="adj1" fmla="val 16139719"/>
              <a:gd name="adj2" fmla="val 5505866"/>
            </a:avLst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ZoneTexte 9"/>
              <p:cNvSpPr txBox="1"/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𝑙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libre parcours moyen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vitesse quadratique moyenne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10" name="ZoneTexte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blipFill>
                <a:blip r:embed="rId4"/>
                <a:stretch>
                  <a:fillRect l="-146" t="-3846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5614529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" name="Cylindre 29"/>
          <p:cNvSpPr/>
          <p:nvPr/>
        </p:nvSpPr>
        <p:spPr>
          <a:xfrm rot="5400000">
            <a:off x="1957369" y="1601306"/>
            <a:ext cx="1230441" cy="2901546"/>
          </a:xfrm>
          <a:prstGeom prst="can">
            <a:avLst>
              <a:gd name="adj" fmla="val 47500"/>
            </a:avLst>
          </a:prstGeom>
          <a:solidFill>
            <a:schemeClr val="accent2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31" name="Connecteur droit avec flèche 30"/>
          <p:cNvCxnSpPr/>
          <p:nvPr/>
        </p:nvCxnSpPr>
        <p:spPr>
          <a:xfrm>
            <a:off x="515321" y="3069428"/>
            <a:ext cx="4392647" cy="0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ZoneTexte 32"/>
          <p:cNvSpPr txBox="1"/>
          <p:nvPr/>
        </p:nvSpPr>
        <p:spPr>
          <a:xfrm>
            <a:off x="4629856" y="2436858"/>
            <a:ext cx="49362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4" name="ZoneTexte 33"/>
          <p:cNvSpPr txBox="1"/>
          <p:nvPr/>
        </p:nvSpPr>
        <p:spPr>
          <a:xfrm flipH="1">
            <a:off x="1326403" y="1594904"/>
            <a:ext cx="54886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dS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5" name="Arc 34"/>
          <p:cNvSpPr/>
          <p:nvPr/>
        </p:nvSpPr>
        <p:spPr>
          <a:xfrm rot="11104907">
            <a:off x="1762837" y="1634490"/>
            <a:ext cx="1053887" cy="1133740"/>
          </a:xfrm>
          <a:prstGeom prst="arc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ZoneTexte 8"/>
              <p:cNvSpPr txBox="1"/>
              <p:nvPr/>
            </p:nvSpPr>
            <p:spPr>
              <a:xfrm flipH="1">
                <a:off x="5514460" y="2072766"/>
                <a:ext cx="6333864" cy="36754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fr-FR" sz="2400" i="1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Hypothèses :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marL="285750" indent="-285750">
                  <a:buFontTx/>
                  <a:buChar char="-"/>
                </a:pPr>
                <a14:m>
                  <m:oMath xmlns:m="http://schemas.openxmlformats.org/officeDocument/2006/math">
                    <m:r>
                      <a:rPr lang="fr-FR" sz="2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∀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𝑖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  <m:d>
                      <m:dPr>
                        <m:begChr m:val="‖"/>
                        <m:endChr m:val="‖"/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acc>
                          <m:accPr>
                            <m:chr m:val="⃗"/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accPr>
                          <m:e>
                            <m:sSub>
                              <m:sSubPr>
                                <m:ctrlP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𝑣</m:t>
                                </m:r>
                              </m:e>
                              <m:sub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𝑖</m:t>
                                </m:r>
                              </m:sub>
                            </m:sSub>
                          </m:e>
                        </m:acc>
                      </m:e>
                    </m:d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sSup>
                      <m:sSupPr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la vitesse quadratique moyenne</a:t>
                </a: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Isotropie de la distribution des vitesse : équiprobabilité des </a:t>
                </a:r>
                <a:r>
                  <a:rPr lang="fr-FR" sz="22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directions </a:t>
                </a:r>
                <a14:m>
                  <m:oMath xmlns:m="http://schemas.openxmlformats.org/officeDocument/2006/math">
                    <m:r>
                      <a:rPr lang="fr-FR" sz="22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𝑥</m:t>
                            </m:r>
                          </m:sub>
                        </m:sSub>
                      </m:e>
                    </m:acc>
                    <m:r>
                      <a:rPr lang="fr-FR" sz="2200" i="1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 , </m:t>
                    </m:r>
                    <m:r>
                      <a:rPr lang="fr-FR" sz="22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𝑦</m:t>
                            </m:r>
                          </m:sub>
                        </m:sSub>
                      </m:e>
                    </m:acc>
                    <m:r>
                      <a:rPr lang="fr-FR" sz="2200" i="1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 , </m:t>
                    </m:r>
                    <m:r>
                      <a:rPr lang="fr-FR" sz="22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𝑧</m:t>
                            </m:r>
                          </m:sub>
                        </m:sSub>
                      </m:e>
                    </m:acc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Aucune interaction entre deux chocs des molécules diffusantes sur les molécules support </a:t>
                </a: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  <a:sym typeface="Wingdings" panose="05000000000000000000" pitchFamily="2" charset="2"/>
                  </a:rPr>
                  <a:t> mouvement rectiligne uniforme</a:t>
                </a:r>
                <a:endParaRPr lang="fr-FR" sz="2200" dirty="0" smtClean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Les chocs ont lieu tous les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𝑡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  <m:r>
                      <a:rPr lang="fr-FR" sz="2200" b="0" i="1" smtClean="0">
                        <a:latin typeface="Cambria Math" panose="02040503050406030204" pitchFamily="18" charset="0"/>
                      </a:rPr>
                      <m:t>= </m:t>
                    </m:r>
                    <m:f>
                      <m:fPr>
                        <m:ctrlPr>
                          <a:rPr lang="fr-FR" sz="22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sSup>
                          <m:sSupPr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  <m:t>𝑣</m:t>
                            </m:r>
                          </m:e>
                          <m:sup>
                            <m: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  <m:t>∗</m:t>
                            </m:r>
                          </m:sup>
                        </m:sSup>
                      </m:num>
                      <m:den>
                        <m:sSup>
                          <m:sSupPr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  <m:t>𝑙</m:t>
                            </m:r>
                          </m:e>
                          <m:sup>
                            <m: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  <m:t>∗</m:t>
                            </m:r>
                          </m:sup>
                        </m:sSup>
                      </m:den>
                    </m:f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au même instant pour toutes les molécules</a:t>
                </a:r>
              </a:p>
            </p:txBody>
          </p:sp>
        </mc:Choice>
        <mc:Fallback xmlns="">
          <p:sp>
            <p:nvSpPr>
              <p:cNvPr id="9" name="ZoneTexte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5514460" y="2072766"/>
                <a:ext cx="6333864" cy="3675430"/>
              </a:xfrm>
              <a:prstGeom prst="rect">
                <a:avLst/>
              </a:prstGeom>
              <a:blipFill>
                <a:blip r:embed="rId3"/>
                <a:stretch>
                  <a:fillRect l="-1540" t="-1327" r="-2214" b="-3317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6" name="Ellipse 35"/>
          <p:cNvSpPr/>
          <p:nvPr/>
        </p:nvSpPr>
        <p:spPr>
          <a:xfrm>
            <a:off x="2321194" y="2436860"/>
            <a:ext cx="657533" cy="1230441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lg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8" name="Arc 37"/>
          <p:cNvSpPr/>
          <p:nvPr/>
        </p:nvSpPr>
        <p:spPr>
          <a:xfrm rot="10800000">
            <a:off x="2321189" y="2436858"/>
            <a:ext cx="657537" cy="1230442"/>
          </a:xfrm>
          <a:prstGeom prst="arc">
            <a:avLst>
              <a:gd name="adj1" fmla="val 16139719"/>
              <a:gd name="adj2" fmla="val 5505866"/>
            </a:avLst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ZoneTexte 9"/>
              <p:cNvSpPr txBox="1"/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𝑙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libre parcours moyen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vitesse quadratique moyenne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10" name="ZoneTexte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blipFill>
                <a:blip r:embed="rId4"/>
                <a:stretch>
                  <a:fillRect l="-146" t="-3846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65714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" name="Cylindre 29"/>
          <p:cNvSpPr/>
          <p:nvPr/>
        </p:nvSpPr>
        <p:spPr>
          <a:xfrm rot="5400000">
            <a:off x="1957369" y="1601306"/>
            <a:ext cx="1230441" cy="2901546"/>
          </a:xfrm>
          <a:prstGeom prst="can">
            <a:avLst>
              <a:gd name="adj" fmla="val 47500"/>
            </a:avLst>
          </a:prstGeom>
          <a:solidFill>
            <a:schemeClr val="accent2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31" name="Connecteur droit avec flèche 30"/>
          <p:cNvCxnSpPr/>
          <p:nvPr/>
        </p:nvCxnSpPr>
        <p:spPr>
          <a:xfrm>
            <a:off x="515321" y="3069428"/>
            <a:ext cx="4392647" cy="0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ZoneTexte 32"/>
          <p:cNvSpPr txBox="1"/>
          <p:nvPr/>
        </p:nvSpPr>
        <p:spPr>
          <a:xfrm>
            <a:off x="4629856" y="2436858"/>
            <a:ext cx="49362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4" name="ZoneTexte 33"/>
          <p:cNvSpPr txBox="1"/>
          <p:nvPr/>
        </p:nvSpPr>
        <p:spPr>
          <a:xfrm flipH="1">
            <a:off x="1326403" y="1594904"/>
            <a:ext cx="54886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dS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5" name="Arc 34"/>
          <p:cNvSpPr/>
          <p:nvPr/>
        </p:nvSpPr>
        <p:spPr>
          <a:xfrm rot="11104907">
            <a:off x="1762837" y="1634490"/>
            <a:ext cx="1053887" cy="1133740"/>
          </a:xfrm>
          <a:prstGeom prst="arc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ZoneTexte 8"/>
              <p:cNvSpPr txBox="1"/>
              <p:nvPr/>
            </p:nvSpPr>
            <p:spPr>
              <a:xfrm flipH="1">
                <a:off x="5514460" y="2072766"/>
                <a:ext cx="6333864" cy="408406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fr-FR" sz="2400" i="1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Hypothèses :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marL="285750" indent="-285750">
                  <a:buFontTx/>
                  <a:buChar char="-"/>
                </a:pPr>
                <a14:m>
                  <m:oMath xmlns:m="http://schemas.openxmlformats.org/officeDocument/2006/math">
                    <m:r>
                      <a:rPr lang="fr-FR" sz="2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∀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𝑖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  <m:d>
                      <m:dPr>
                        <m:begChr m:val="‖"/>
                        <m:endChr m:val="‖"/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acc>
                          <m:accPr>
                            <m:chr m:val="⃗"/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accPr>
                          <m:e>
                            <m:sSub>
                              <m:sSubPr>
                                <m:ctrlP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𝑣</m:t>
                                </m:r>
                              </m:e>
                              <m:sub>
                                <m:r>
                                  <a:rPr lang="fr-FR" sz="22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𝑖</m:t>
                                </m:r>
                              </m:sub>
                            </m:sSub>
                          </m:e>
                        </m:acc>
                      </m:e>
                    </m:d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sSup>
                      <m:sSupPr>
                        <m:ctrlP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la vitesse quadratique moyenne</a:t>
                </a: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Isotropie de la distribution des vitesse : équiprobabilité des </a:t>
                </a:r>
                <a:r>
                  <a:rPr lang="fr-FR" sz="22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directions </a:t>
                </a:r>
                <a14:m>
                  <m:oMath xmlns:m="http://schemas.openxmlformats.org/officeDocument/2006/math">
                    <m:r>
                      <a:rPr lang="fr-FR" sz="22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𝑥</m:t>
                            </m:r>
                          </m:sub>
                        </m:sSub>
                      </m:e>
                    </m:acc>
                    <m:r>
                      <a:rPr lang="fr-FR" sz="2200" i="1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 , </m:t>
                    </m:r>
                    <m:r>
                      <a:rPr lang="fr-FR" sz="22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𝑦</m:t>
                            </m:r>
                          </m:sub>
                        </m:sSub>
                      </m:e>
                    </m:acc>
                    <m:r>
                      <a:rPr lang="fr-FR" sz="2200" i="1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 , </m:t>
                    </m:r>
                    <m:r>
                      <a:rPr lang="fr-FR" sz="22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±</m:t>
                    </m:r>
                    <m:acc>
                      <m:accPr>
                        <m:chr m:val="⃗"/>
                        <m:ctrlPr>
                          <a:rPr lang="fr-FR" sz="22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accPr>
                      <m:e>
                        <m:sSub>
                          <m:sSubPr>
                            <m:ctrlP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</m:ctrlPr>
                          </m:sSubPr>
                          <m:e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𝑢</m:t>
                            </m:r>
                          </m:e>
                          <m:sub>
                            <m:r>
                              <a:rPr lang="fr-FR" sz="2200" i="1">
                                <a:latin typeface="Cambria Math" panose="02040503050406030204" pitchFamily="18" charset="0"/>
                                <a:cs typeface="Times New Roman" panose="02020603050405020304" pitchFamily="18" charset="0"/>
                              </a:rPr>
                              <m:t>𝑧</m:t>
                            </m:r>
                          </m:sub>
                        </m:sSub>
                      </m:e>
                    </m:acc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Aucune interaction entre deux chocs des molécules diffusantes sur les molécules support </a:t>
                </a: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  <a:sym typeface="Wingdings" panose="05000000000000000000" pitchFamily="2" charset="2"/>
                  </a:rPr>
                  <a:t> mouvement rectiligne uniforme</a:t>
                </a:r>
                <a:endParaRPr lang="fr-FR" sz="2200" dirty="0" smtClean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Les chocs ont lieu tous les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𝑡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  <m:r>
                      <a:rPr lang="fr-FR" sz="2200" b="0" i="1" smtClean="0">
                        <a:latin typeface="Cambria Math" panose="02040503050406030204" pitchFamily="18" charset="0"/>
                      </a:rPr>
                      <m:t>= </m:t>
                    </m:r>
                    <m:f>
                      <m:fPr>
                        <m:ctrlPr>
                          <a:rPr lang="fr-FR" sz="22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sSup>
                          <m:sSupPr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  <m:t>𝑣</m:t>
                            </m:r>
                          </m:e>
                          <m:sup>
                            <m: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  <m:t>∗</m:t>
                            </m:r>
                          </m:sup>
                        </m:sSup>
                      </m:num>
                      <m:den>
                        <m:sSup>
                          <m:sSupPr>
                            <m:ctrlP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  <m:t>𝑙</m:t>
                            </m:r>
                          </m:e>
                          <m:sup>
                            <m:r>
                              <a:rPr lang="fr-FR" sz="2200" b="0" i="1" smtClean="0">
                                <a:latin typeface="Cambria Math" panose="02040503050406030204" pitchFamily="18" charset="0"/>
                              </a:rPr>
                              <m:t>∗</m:t>
                            </m:r>
                          </m:sup>
                        </m:sSup>
                      </m:den>
                    </m:f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au même instant pour toutes les molécules</a:t>
                </a:r>
              </a:p>
              <a:p>
                <a:pPr marL="285750" indent="-285750">
                  <a:buFontTx/>
                  <a:buChar char="-"/>
                </a:pPr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ETL 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𝑡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∗</m:t>
                        </m:r>
                      </m:sup>
                    </m:sSup>
                    <m:r>
                      <a:rPr lang="fr-FR" sz="2200" b="0" i="1" smtClean="0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≪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𝑑𝑡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≪ </m:t>
                    </m:r>
                    <m:r>
                      <a:rPr lang="fr-FR" sz="2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𝜏</m:t>
                    </m:r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 </a:t>
                </a:r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9" name="ZoneTexte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5514460" y="2072766"/>
                <a:ext cx="6333864" cy="4084067"/>
              </a:xfrm>
              <a:prstGeom prst="rect">
                <a:avLst/>
              </a:prstGeom>
              <a:blipFill>
                <a:blip r:embed="rId3"/>
                <a:stretch>
                  <a:fillRect l="-1540" t="-1194" r="-2214" b="-1194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6" name="Ellipse 35"/>
          <p:cNvSpPr/>
          <p:nvPr/>
        </p:nvSpPr>
        <p:spPr>
          <a:xfrm>
            <a:off x="2321194" y="2436860"/>
            <a:ext cx="657533" cy="1230441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lg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8" name="Arc 37"/>
          <p:cNvSpPr/>
          <p:nvPr/>
        </p:nvSpPr>
        <p:spPr>
          <a:xfrm rot="10800000">
            <a:off x="2321189" y="2436858"/>
            <a:ext cx="657537" cy="1230442"/>
          </a:xfrm>
          <a:prstGeom prst="arc">
            <a:avLst>
              <a:gd name="adj1" fmla="val 16139719"/>
              <a:gd name="adj2" fmla="val 5505866"/>
            </a:avLst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ZoneTexte 9"/>
              <p:cNvSpPr txBox="1"/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𝑙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libre parcours moyen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fr-FR" sz="22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𝑣</m:t>
                        </m:r>
                      </m:e>
                      <m:sup>
                        <m:r>
                          <a:rPr lang="fr-FR" sz="22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</m:oMath>
                </a14:m>
                <a:r>
                  <a:rPr lang="fr-FR" sz="2200" dirty="0" smtClean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: vitesse quadratique moyenne </a:t>
                </a:r>
              </a:p>
              <a:p>
                <a:endParaRPr lang="fr-FR" sz="22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10" name="ZoneTexte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flipH="1">
                <a:off x="629964" y="4627423"/>
                <a:ext cx="4163360" cy="1107996"/>
              </a:xfrm>
              <a:prstGeom prst="rect">
                <a:avLst/>
              </a:prstGeom>
              <a:blipFill>
                <a:blip r:embed="rId4"/>
                <a:stretch>
                  <a:fillRect l="-146" t="-3846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4375334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244436" y="2355272"/>
            <a:ext cx="7883236" cy="2715491"/>
          </a:xfrm>
          <a:prstGeom prst="rect">
            <a:avLst/>
          </a:prstGeom>
          <a:solidFill>
            <a:schemeClr val="accent2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4" name="Rectangle 3"/>
          <p:cNvSpPr/>
          <p:nvPr/>
        </p:nvSpPr>
        <p:spPr>
          <a:xfrm>
            <a:off x="2230580" y="2369122"/>
            <a:ext cx="7912800" cy="26928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6" name="Connecteur droit 5"/>
          <p:cNvCxnSpPr>
            <a:stCxn id="4" idx="0"/>
            <a:endCxn id="4" idx="2"/>
          </p:cNvCxnSpPr>
          <p:nvPr/>
        </p:nvCxnSpPr>
        <p:spPr>
          <a:xfrm>
            <a:off x="6186980" y="2369122"/>
            <a:ext cx="0" cy="26928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Connecteur droit avec flèche 7"/>
          <p:cNvCxnSpPr/>
          <p:nvPr/>
        </p:nvCxnSpPr>
        <p:spPr>
          <a:xfrm flipV="1">
            <a:off x="1814945" y="5735782"/>
            <a:ext cx="9060873" cy="0"/>
          </a:xfrm>
          <a:prstGeom prst="straightConnector1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ZoneTexte 11"/>
              <p:cNvSpPr txBox="1"/>
              <p:nvPr/>
            </p:nvSpPr>
            <p:spPr>
              <a:xfrm>
                <a:off x="6013924" y="5152000"/>
                <a:ext cx="344260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𝑥</m:t>
                      </m:r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12" name="ZoneTexte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13924" y="5152000"/>
                <a:ext cx="344260" cy="492443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ZoneTexte 20"/>
              <p:cNvSpPr txBox="1"/>
              <p:nvPr/>
            </p:nvSpPr>
            <p:spPr>
              <a:xfrm>
                <a:off x="7551778" y="5150425"/>
                <a:ext cx="1226746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+ </m:t>
                      </m:r>
                      <m:sSup>
                        <m:sSupPr>
                          <m:ctrlPr>
                            <a:rPr lang="fr-FR" sz="32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𝑙</m:t>
                          </m:r>
                        </m:e>
                        <m:sup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∗</m:t>
                          </m:r>
                        </m:sup>
                      </m:sSup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21" name="ZoneTexte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51778" y="5150425"/>
                <a:ext cx="1226746" cy="492443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ZoneTexte 21"/>
              <p:cNvSpPr txBox="1"/>
              <p:nvPr/>
            </p:nvSpPr>
            <p:spPr>
              <a:xfrm>
                <a:off x="3783342" y="5152630"/>
                <a:ext cx="1226746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− </m:t>
                      </m:r>
                      <m:sSup>
                        <m:sSupPr>
                          <m:ctrlPr>
                            <a:rPr lang="fr-FR" sz="32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𝑙</m:t>
                          </m:r>
                        </m:e>
                        <m:sup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∗</m:t>
                          </m:r>
                        </m:sup>
                      </m:sSup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22" name="ZoneTexte 2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83342" y="5152630"/>
                <a:ext cx="1226746" cy="492443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7" name="ZoneTexte 26"/>
              <p:cNvSpPr txBox="1"/>
              <p:nvPr/>
            </p:nvSpPr>
            <p:spPr>
              <a:xfrm>
                <a:off x="11009424" y="5489560"/>
                <a:ext cx="621580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𝑂𝑥</m:t>
                      </m:r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27" name="ZoneTexte 2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09424" y="5489560"/>
                <a:ext cx="621580" cy="492443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895188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244436" y="2355272"/>
            <a:ext cx="7883236" cy="2715491"/>
          </a:xfrm>
          <a:prstGeom prst="rect">
            <a:avLst/>
          </a:prstGeom>
          <a:solidFill>
            <a:schemeClr val="accent2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4" name="Rectangle 3"/>
          <p:cNvSpPr/>
          <p:nvPr/>
        </p:nvSpPr>
        <p:spPr>
          <a:xfrm>
            <a:off x="2230580" y="2369122"/>
            <a:ext cx="7912800" cy="26928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6" name="Connecteur droit 5"/>
          <p:cNvCxnSpPr>
            <a:stCxn id="4" idx="0"/>
            <a:endCxn id="4" idx="2"/>
          </p:cNvCxnSpPr>
          <p:nvPr/>
        </p:nvCxnSpPr>
        <p:spPr>
          <a:xfrm>
            <a:off x="6186980" y="2369122"/>
            <a:ext cx="0" cy="26928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Connecteur droit avec flèche 7"/>
          <p:cNvCxnSpPr/>
          <p:nvPr/>
        </p:nvCxnSpPr>
        <p:spPr>
          <a:xfrm flipV="1">
            <a:off x="1814945" y="5735782"/>
            <a:ext cx="9060873" cy="0"/>
          </a:xfrm>
          <a:prstGeom prst="straightConnector1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ZoneTexte 11"/>
              <p:cNvSpPr txBox="1"/>
              <p:nvPr/>
            </p:nvSpPr>
            <p:spPr>
              <a:xfrm>
                <a:off x="6013924" y="5152000"/>
                <a:ext cx="344260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𝑥</m:t>
                      </m:r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12" name="ZoneTexte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13924" y="5152000"/>
                <a:ext cx="344260" cy="492443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ZoneTexte 20"/>
              <p:cNvSpPr txBox="1"/>
              <p:nvPr/>
            </p:nvSpPr>
            <p:spPr>
              <a:xfrm>
                <a:off x="7551778" y="5150425"/>
                <a:ext cx="1226746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+ </m:t>
                      </m:r>
                      <m:sSup>
                        <m:sSupPr>
                          <m:ctrlPr>
                            <a:rPr lang="fr-FR" sz="32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𝑙</m:t>
                          </m:r>
                        </m:e>
                        <m:sup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∗</m:t>
                          </m:r>
                        </m:sup>
                      </m:sSup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21" name="ZoneTexte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51778" y="5150425"/>
                <a:ext cx="1226746" cy="492443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ZoneTexte 21"/>
              <p:cNvSpPr txBox="1"/>
              <p:nvPr/>
            </p:nvSpPr>
            <p:spPr>
              <a:xfrm>
                <a:off x="3783342" y="5152630"/>
                <a:ext cx="1226746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− </m:t>
                      </m:r>
                      <m:sSup>
                        <m:sSupPr>
                          <m:ctrlPr>
                            <a:rPr lang="fr-FR" sz="32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𝑙</m:t>
                          </m:r>
                        </m:e>
                        <m:sup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∗</m:t>
                          </m:r>
                        </m:sup>
                      </m:sSup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22" name="ZoneTexte 2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83342" y="5152630"/>
                <a:ext cx="1226746" cy="492443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Rectangle 13"/>
          <p:cNvSpPr/>
          <p:nvPr/>
        </p:nvSpPr>
        <p:spPr>
          <a:xfrm>
            <a:off x="4294910" y="2355267"/>
            <a:ext cx="1904999" cy="2700000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ZoneTexte 10"/>
              <p:cNvSpPr txBox="1"/>
              <p:nvPr/>
            </p:nvSpPr>
            <p:spPr>
              <a:xfrm>
                <a:off x="11009424" y="5489560"/>
                <a:ext cx="621580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𝑂𝑥</m:t>
                      </m:r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11" name="ZoneTexte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09424" y="5489560"/>
                <a:ext cx="621580" cy="492443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3960904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21190" y="410510"/>
            <a:ext cx="7729728" cy="933381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4) Aspect microscopique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244436" y="2355272"/>
            <a:ext cx="7883236" cy="2715491"/>
          </a:xfrm>
          <a:prstGeom prst="rect">
            <a:avLst/>
          </a:prstGeom>
          <a:solidFill>
            <a:schemeClr val="accent2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4" name="Rectangle 3"/>
          <p:cNvSpPr/>
          <p:nvPr/>
        </p:nvSpPr>
        <p:spPr>
          <a:xfrm>
            <a:off x="2230580" y="2369122"/>
            <a:ext cx="7912800" cy="26928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6" name="Connecteur droit 5"/>
          <p:cNvCxnSpPr>
            <a:stCxn id="4" idx="0"/>
            <a:endCxn id="4" idx="2"/>
          </p:cNvCxnSpPr>
          <p:nvPr/>
        </p:nvCxnSpPr>
        <p:spPr>
          <a:xfrm>
            <a:off x="6186980" y="2369122"/>
            <a:ext cx="0" cy="26928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Connecteur droit avec flèche 7"/>
          <p:cNvCxnSpPr/>
          <p:nvPr/>
        </p:nvCxnSpPr>
        <p:spPr>
          <a:xfrm flipV="1">
            <a:off x="1814945" y="5735782"/>
            <a:ext cx="9060873" cy="0"/>
          </a:xfrm>
          <a:prstGeom prst="straightConnector1">
            <a:avLst/>
          </a:prstGeom>
          <a:ln w="1905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ZoneTexte 11"/>
              <p:cNvSpPr txBox="1"/>
              <p:nvPr/>
            </p:nvSpPr>
            <p:spPr>
              <a:xfrm>
                <a:off x="6013924" y="5152000"/>
                <a:ext cx="344260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𝑥</m:t>
                      </m:r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12" name="ZoneTexte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13924" y="5152000"/>
                <a:ext cx="344260" cy="492443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ZoneTexte 20"/>
              <p:cNvSpPr txBox="1"/>
              <p:nvPr/>
            </p:nvSpPr>
            <p:spPr>
              <a:xfrm>
                <a:off x="7551778" y="5150425"/>
                <a:ext cx="1226746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+ </m:t>
                      </m:r>
                      <m:sSup>
                        <m:sSupPr>
                          <m:ctrlPr>
                            <a:rPr lang="fr-FR" sz="32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𝑙</m:t>
                          </m:r>
                        </m:e>
                        <m:sup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∗</m:t>
                          </m:r>
                        </m:sup>
                      </m:sSup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21" name="ZoneTexte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51778" y="5150425"/>
                <a:ext cx="1226746" cy="492443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ZoneTexte 21"/>
              <p:cNvSpPr txBox="1"/>
              <p:nvPr/>
            </p:nvSpPr>
            <p:spPr>
              <a:xfrm>
                <a:off x="3783342" y="5152630"/>
                <a:ext cx="1226746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− </m:t>
                      </m:r>
                      <m:sSup>
                        <m:sSupPr>
                          <m:ctrlPr>
                            <a:rPr lang="fr-FR" sz="32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𝑙</m:t>
                          </m:r>
                        </m:e>
                        <m:sup>
                          <m:r>
                            <a:rPr lang="fr-FR" sz="3200" b="0" i="1" smtClean="0">
                              <a:latin typeface="Cambria Math" panose="02040503050406030204" pitchFamily="18" charset="0"/>
                            </a:rPr>
                            <m:t>∗</m:t>
                          </m:r>
                        </m:sup>
                      </m:sSup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22" name="ZoneTexte 2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83342" y="5152630"/>
                <a:ext cx="1226746" cy="492443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Rectangle 23"/>
          <p:cNvSpPr/>
          <p:nvPr/>
        </p:nvSpPr>
        <p:spPr>
          <a:xfrm>
            <a:off x="6199166" y="2352410"/>
            <a:ext cx="1904999" cy="2700000"/>
          </a:xfrm>
          <a:prstGeom prst="rect">
            <a:avLst/>
          </a:prstGeom>
          <a:solidFill>
            <a:srgbClr val="58C082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ZoneTexte 12"/>
              <p:cNvSpPr txBox="1"/>
              <p:nvPr/>
            </p:nvSpPr>
            <p:spPr>
              <a:xfrm>
                <a:off x="11009424" y="5489560"/>
                <a:ext cx="621580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3200" b="0" i="1" smtClean="0">
                          <a:latin typeface="Cambria Math" panose="02040503050406030204" pitchFamily="18" charset="0"/>
                        </a:rPr>
                        <m:t>𝑂𝑥</m:t>
                      </m:r>
                    </m:oMath>
                  </m:oMathPara>
                </a14:m>
                <a:endParaRPr lang="fr-FR" dirty="0"/>
              </a:p>
            </p:txBody>
          </p:sp>
        </mc:Choice>
        <mc:Fallback xmlns="">
          <p:sp>
            <p:nvSpPr>
              <p:cNvPr id="13" name="ZoneTexte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09424" y="5489560"/>
                <a:ext cx="621580" cy="492443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4497042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346363" y="1061673"/>
            <a:ext cx="11499271" cy="1188720"/>
          </a:xfrm>
        </p:spPr>
        <p:txBody>
          <a:bodyPr/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Ordres de grandeur pour la diffusion de particules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3" name="Tableau 2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848717746"/>
                  </p:ext>
                </p:extLst>
              </p:nvPr>
            </p:nvGraphicFramePr>
            <p:xfrm>
              <a:off x="346360" y="2700866"/>
              <a:ext cx="11499276" cy="2655888"/>
            </p:xfrm>
            <a:graphic>
              <a:graphicData uri="http://schemas.openxmlformats.org/drawingml/2006/table">
                <a:tbl>
                  <a:tblPr firstRow="1" bandRow="1">
                    <a:tableStyleId>{21E4AEA4-8DFA-4A89-87EB-49C32662AFE0}</a:tableStyleId>
                  </a:tblPr>
                  <a:tblGrid>
                    <a:gridCol w="3616040">
                      <a:extLst>
                        <a:ext uri="{9D8B030D-6E8A-4147-A177-3AD203B41FA5}">
                          <a16:colId xmlns:a16="http://schemas.microsoft.com/office/drawing/2014/main" val="2830819205"/>
                        </a:ext>
                      </a:extLst>
                    </a:gridCol>
                    <a:gridCol w="1149927">
                      <a:extLst>
                        <a:ext uri="{9D8B030D-6E8A-4147-A177-3AD203B41FA5}">
                          <a16:colId xmlns:a16="http://schemas.microsoft.com/office/drawing/2014/main" val="3793241603"/>
                        </a:ext>
                      </a:extLst>
                    </a:gridCol>
                    <a:gridCol w="1302328">
                      <a:extLst>
                        <a:ext uri="{9D8B030D-6E8A-4147-A177-3AD203B41FA5}">
                          <a16:colId xmlns:a16="http://schemas.microsoft.com/office/drawing/2014/main" val="975945417"/>
                        </a:ext>
                      </a:extLst>
                    </a:gridCol>
                    <a:gridCol w="1731818">
                      <a:extLst>
                        <a:ext uri="{9D8B030D-6E8A-4147-A177-3AD203B41FA5}">
                          <a16:colId xmlns:a16="http://schemas.microsoft.com/office/drawing/2014/main" val="2604527380"/>
                        </a:ext>
                      </a:extLst>
                    </a:gridCol>
                    <a:gridCol w="1782617">
                      <a:extLst>
                        <a:ext uri="{9D8B030D-6E8A-4147-A177-3AD203B41FA5}">
                          <a16:colId xmlns:a16="http://schemas.microsoft.com/office/drawing/2014/main" val="4023909752"/>
                        </a:ext>
                      </a:extLst>
                    </a:gridCol>
                    <a:gridCol w="1916546">
                      <a:extLst>
                        <a:ext uri="{9D8B030D-6E8A-4147-A177-3AD203B41FA5}">
                          <a16:colId xmlns:a16="http://schemas.microsoft.com/office/drawing/2014/main" val="2331683968"/>
                        </a:ext>
                      </a:extLst>
                    </a:gridCol>
                  </a:tblGrid>
                  <a:tr h="37084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Phase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gridSpan="2"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Gaz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hMerge="1">
                      <a:txBody>
                        <a:bodyPr/>
                        <a:lstStyle/>
                        <a:p>
                          <a:endParaRPr lang="fr-FR" dirty="0"/>
                        </a:p>
                      </a:txBody>
                      <a:tcPr/>
                    </a:tc>
                    <a:tc gridSpan="2"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Liquide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hMerge="1">
                      <a:txBody>
                        <a:bodyPr/>
                        <a:lstStyle/>
                        <a:p>
                          <a:endParaRPr lang="fr-FR" dirty="0"/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Solide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1103460296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Support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2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air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air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eau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eau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cuivre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881508579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Particules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2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𝐻</m:t>
                                    </m:r>
                                  </m:e>
                                  <m:sub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2</m:t>
                                    </m:r>
                                  </m:sub>
                                </m:sSub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𝑂</m:t>
                                    </m:r>
                                  </m:e>
                                  <m:sub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2</m:t>
                                    </m:r>
                                  </m:sub>
                                </m:sSub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fr-FR" sz="240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𝐻</m:t>
                                    </m:r>
                                  </m:e>
                                  <m:sub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2</m:t>
                                    </m:r>
                                  </m:sub>
                                </m:sSub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</a:rPr>
                                  <m:t>𝑂</m:t>
                                </m:r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sucre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Al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729110469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D (m²/s)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2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</a:rPr>
                                  <m:t>7.</m:t>
                                </m:r>
                                <m:sSup>
                                  <m:sSup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10</m:t>
                                    </m:r>
                                  </m:e>
                                  <m:sup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−5</m:t>
                                    </m:r>
                                  </m:sup>
                                </m:sSup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</a:rPr>
                                  <m:t>2.</m:t>
                                </m:r>
                                <m:sSup>
                                  <m:sSup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10</m:t>
                                    </m:r>
                                  </m:e>
                                  <m:sup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−5</m:t>
                                    </m:r>
                                  </m:sup>
                                </m:sSup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</a:rPr>
                                  <m:t>3.</m:t>
                                </m:r>
                                <m:sSup>
                                  <m:sSup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10</m:t>
                                    </m:r>
                                  </m:e>
                                  <m:sup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−4</m:t>
                                    </m:r>
                                  </m:sup>
                                </m:sSup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</a:rPr>
                                  <m:t>6.</m:t>
                                </m:r>
                                <m:sSup>
                                  <m:sSup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10</m:t>
                                    </m:r>
                                  </m:e>
                                  <m:sup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−10</m:t>
                                    </m:r>
                                  </m:sup>
                                </m:sSup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fr-FR" sz="2400" b="0" i="1" smtClean="0">
                                    <a:latin typeface="Cambria Math" panose="02040503050406030204" pitchFamily="18" charset="0"/>
                                  </a:rPr>
                                  <m:t>1,3.</m:t>
                                </m:r>
                                <m:sSup>
                                  <m:sSupPr>
                                    <m:ctrlP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10</m:t>
                                    </m:r>
                                  </m:e>
                                  <m:sup>
                                    <m:r>
                                      <a:rPr lang="fr-FR" sz="2400" b="0" i="1" smtClean="0">
                                        <a:latin typeface="Cambria Math" panose="02040503050406030204" pitchFamily="18" charset="0"/>
                                      </a:rPr>
                                      <m:t>−30</m:t>
                                    </m:r>
                                  </m:sup>
                                </m:sSup>
                              </m:oMath>
                            </m:oMathPara>
                          </a14:m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4222948910"/>
                      </a:ext>
                    </a:extLst>
                  </a:tr>
                  <a:tr h="37084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Distance caractéristique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de diffusion en 1 seconde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2"/>
                        </a:solidFill>
                      </a:tcPr>
                    </a:tc>
                    <a:tc gridSpan="2"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1 mm à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1 cm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hMerge="1"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dirty="0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gridSpan="2"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1 µm à 0,1 cm</a:t>
                          </a: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hMerge="1"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dirty="0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1 </a:t>
                          </a:r>
                          <a:r>
                            <a:rPr lang="fr-FR" sz="2400" dirty="0" err="1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fm</a:t>
                          </a: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à 10 nm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222259241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3" name="Tableau 2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848717746"/>
                  </p:ext>
                </p:extLst>
              </p:nvPr>
            </p:nvGraphicFramePr>
            <p:xfrm>
              <a:off x="346360" y="2700866"/>
              <a:ext cx="11499276" cy="2655888"/>
            </p:xfrm>
            <a:graphic>
              <a:graphicData uri="http://schemas.openxmlformats.org/drawingml/2006/table">
                <a:tbl>
                  <a:tblPr firstRow="1" bandRow="1">
                    <a:tableStyleId>{21E4AEA4-8DFA-4A89-87EB-49C32662AFE0}</a:tableStyleId>
                  </a:tblPr>
                  <a:tblGrid>
                    <a:gridCol w="3616040">
                      <a:extLst>
                        <a:ext uri="{9D8B030D-6E8A-4147-A177-3AD203B41FA5}">
                          <a16:colId xmlns:a16="http://schemas.microsoft.com/office/drawing/2014/main" val="2830819205"/>
                        </a:ext>
                      </a:extLst>
                    </a:gridCol>
                    <a:gridCol w="1149927">
                      <a:extLst>
                        <a:ext uri="{9D8B030D-6E8A-4147-A177-3AD203B41FA5}">
                          <a16:colId xmlns:a16="http://schemas.microsoft.com/office/drawing/2014/main" val="3793241603"/>
                        </a:ext>
                      </a:extLst>
                    </a:gridCol>
                    <a:gridCol w="1302328">
                      <a:extLst>
                        <a:ext uri="{9D8B030D-6E8A-4147-A177-3AD203B41FA5}">
                          <a16:colId xmlns:a16="http://schemas.microsoft.com/office/drawing/2014/main" val="975945417"/>
                        </a:ext>
                      </a:extLst>
                    </a:gridCol>
                    <a:gridCol w="1731818">
                      <a:extLst>
                        <a:ext uri="{9D8B030D-6E8A-4147-A177-3AD203B41FA5}">
                          <a16:colId xmlns:a16="http://schemas.microsoft.com/office/drawing/2014/main" val="2604527380"/>
                        </a:ext>
                      </a:extLst>
                    </a:gridCol>
                    <a:gridCol w="1782617">
                      <a:extLst>
                        <a:ext uri="{9D8B030D-6E8A-4147-A177-3AD203B41FA5}">
                          <a16:colId xmlns:a16="http://schemas.microsoft.com/office/drawing/2014/main" val="4023909752"/>
                        </a:ext>
                      </a:extLst>
                    </a:gridCol>
                    <a:gridCol w="1916546">
                      <a:extLst>
                        <a:ext uri="{9D8B030D-6E8A-4147-A177-3AD203B41FA5}">
                          <a16:colId xmlns:a16="http://schemas.microsoft.com/office/drawing/2014/main" val="2331683968"/>
                        </a:ext>
                      </a:extLst>
                    </a:gridCol>
                  </a:tblGrid>
                  <a:tr h="45720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Phase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gridSpan="2"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Gaz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hMerge="1">
                      <a:txBody>
                        <a:bodyPr/>
                        <a:lstStyle/>
                        <a:p>
                          <a:endParaRPr lang="fr-FR" dirty="0"/>
                        </a:p>
                      </a:txBody>
                      <a:tcPr/>
                    </a:tc>
                    <a:tc gridSpan="2"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Liquide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hMerge="1">
                      <a:txBody>
                        <a:bodyPr/>
                        <a:lstStyle/>
                        <a:p>
                          <a:endParaRPr lang="fr-FR" dirty="0"/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Solide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1103460296"/>
                      </a:ext>
                    </a:extLst>
                  </a:tr>
                  <a:tr h="45720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Support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2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air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air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eau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eau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cuivre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881508579"/>
                      </a:ext>
                    </a:extLst>
                  </a:tr>
                  <a:tr h="45720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Particules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2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16489" t="-210667" r="-589362" b="-31200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65888" t="-210667" r="-417757" b="-31200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49825" t="-210667" r="-213684" b="-31200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sucre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Al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729110469"/>
                      </a:ext>
                    </a:extLst>
                  </a:tr>
                  <a:tr h="461328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D (m²/s)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2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16489" t="-306579" r="-589362" b="-20789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65888" t="-306579" r="-417757" b="-20789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349825" t="-306579" r="-213684" b="-20789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439041" t="-306579" r="-108562" b="-20789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fr-FR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2"/>
                          <a:stretch>
                            <a:fillRect l="-499683" t="-306579" r="-635" b="-20789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4222948910"/>
                      </a:ext>
                    </a:extLst>
                  </a:tr>
                  <a:tr h="822960">
                    <a:tc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Distance caractéristique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de diffusion en 1 seconde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accent2"/>
                        </a:solidFill>
                      </a:tcPr>
                    </a:tc>
                    <a:tc gridSpan="2">
                      <a:txBody>
                        <a:bodyPr/>
                        <a:lstStyle/>
                        <a:p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1 mm à</a:t>
                          </a:r>
                          <a:r>
                            <a:rPr lang="fr-FR" sz="2400" baseline="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1 cm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hMerge="1"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dirty="0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gridSpan="2"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1 µm à 0,1 cm</a:t>
                          </a:r>
                        </a:p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 hMerge="1"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endParaRPr lang="fr-FR" dirty="0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1 </a:t>
                          </a:r>
                          <a:r>
                            <a:rPr lang="fr-FR" sz="2400" dirty="0" err="1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fm</a:t>
                          </a:r>
                          <a:r>
                            <a:rPr lang="fr-FR" sz="2400" dirty="0" smtClean="0">
                              <a:latin typeface="Times New Roman" panose="02020603050405020304" pitchFamily="18" charset="0"/>
                              <a:cs typeface="Times New Roman" panose="02020603050405020304" pitchFamily="18" charset="0"/>
                            </a:rPr>
                            <a:t> à 10 nm</a:t>
                          </a:r>
                          <a:endParaRPr lang="fr-FR" sz="2400" dirty="0">
                            <a:latin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</a:tcPr>
                    </a:tc>
                    <a:extLst>
                      <a:ext uri="{0D108BD9-81ED-4DB2-BD59-A6C34878D82A}">
                        <a16:rowId xmlns:a16="http://schemas.microsoft.com/office/drawing/2014/main" val="2222259241"/>
                      </a:ext>
                    </a:extLst>
                  </a:tr>
                </a:tbl>
              </a:graphicData>
            </a:graphic>
          </p:graphicFrame>
        </mc:Fallback>
      </mc:AlternateContent>
    </p:spTree>
    <p:extLst>
      <p:ext uri="{BB962C8B-B14F-4D97-AF65-F5344CB8AC3E}">
        <p14:creationId xmlns:p14="http://schemas.microsoft.com/office/powerpoint/2010/main" val="405923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8077001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369255" y="387917"/>
            <a:ext cx="9453489" cy="657112"/>
          </a:xfrm>
        </p:spPr>
        <p:txBody>
          <a:bodyPr>
            <a:normAutofit fontScale="90000"/>
          </a:bodyPr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III) 1) Diffusion d’un Pic de concentration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Cylindre 3"/>
          <p:cNvSpPr/>
          <p:nvPr/>
        </p:nvSpPr>
        <p:spPr>
          <a:xfrm rot="16200000">
            <a:off x="5805778" y="-2548945"/>
            <a:ext cx="526181" cy="8208501"/>
          </a:xfrm>
          <a:prstGeom prst="can">
            <a:avLst>
              <a:gd name="adj" fmla="val 53571"/>
            </a:avLst>
          </a:prstGeom>
          <a:ln>
            <a:solidFill>
              <a:schemeClr val="tx1"/>
            </a:solidFill>
          </a:ln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6" name="Connecteur droit avec flèche 5"/>
          <p:cNvCxnSpPr/>
          <p:nvPr/>
        </p:nvCxnSpPr>
        <p:spPr>
          <a:xfrm>
            <a:off x="2178146" y="1909391"/>
            <a:ext cx="7835704" cy="0"/>
          </a:xfrm>
          <a:prstGeom prst="straightConnector1">
            <a:avLst/>
          </a:prstGeom>
          <a:ln w="28575">
            <a:solidFill>
              <a:schemeClr val="tx1"/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Arc 6"/>
          <p:cNvSpPr/>
          <p:nvPr/>
        </p:nvSpPr>
        <p:spPr>
          <a:xfrm>
            <a:off x="1342125" y="1437824"/>
            <a:ext cx="796835" cy="800446"/>
          </a:xfrm>
          <a:prstGeom prst="arc">
            <a:avLst>
              <a:gd name="adj1" fmla="val 12371593"/>
              <a:gd name="adj2" fmla="val 20087938"/>
            </a:avLst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8" name="ZoneTexte 7"/>
          <p:cNvSpPr txBox="1"/>
          <p:nvPr/>
        </p:nvSpPr>
        <p:spPr>
          <a:xfrm>
            <a:off x="5855008" y="1818397"/>
            <a:ext cx="40427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  <a:endParaRPr lang="fr-FR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ZoneTexte 8"/>
          <p:cNvSpPr txBox="1"/>
          <p:nvPr/>
        </p:nvSpPr>
        <p:spPr>
          <a:xfrm>
            <a:off x="957083" y="1516346"/>
            <a:ext cx="38504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</a:t>
            </a:r>
          </a:p>
        </p:txBody>
      </p:sp>
      <p:pic>
        <p:nvPicPr>
          <p:cNvPr id="5" name="Imag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16488" y="2267524"/>
            <a:ext cx="5745063" cy="43200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1" name="ZoneTexte 10"/>
              <p:cNvSpPr txBox="1"/>
              <p:nvPr/>
            </p:nvSpPr>
            <p:spPr>
              <a:xfrm>
                <a:off x="8183880" y="5793378"/>
                <a:ext cx="301044" cy="430887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𝑥</m:t>
                      </m:r>
                    </m:oMath>
                  </m:oMathPara>
                </a14:m>
                <a:endParaRPr lang="fr-FR" sz="2800" dirty="0"/>
              </a:p>
            </p:txBody>
          </p:sp>
        </mc:Choice>
        <mc:Fallback xmlns="">
          <p:sp>
            <p:nvSpPr>
              <p:cNvPr id="11" name="ZoneTexte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183880" y="5793378"/>
                <a:ext cx="301044" cy="430887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ZoneTexte 11"/>
              <p:cNvSpPr txBox="1"/>
              <p:nvPr/>
            </p:nvSpPr>
            <p:spPr>
              <a:xfrm>
                <a:off x="3698966" y="2419901"/>
                <a:ext cx="1240403" cy="430887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𝑛</m:t>
                      </m:r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(</m:t>
                      </m:r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,</m:t>
                      </m:r>
                      <m:sSub>
                        <m:sSubPr>
                          <m:ctrlPr>
                            <a:rPr lang="fr-FR" sz="2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2800" b="0" i="1" smtClean="0">
                              <a:latin typeface="Cambria Math" panose="02040503050406030204" pitchFamily="18" charset="0"/>
                            </a:rPr>
                            <m:t>𝑡</m:t>
                          </m:r>
                        </m:e>
                        <m:sub>
                          <m:r>
                            <a:rPr lang="fr-FR" sz="28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fr-FR" sz="2800" dirty="0"/>
              </a:p>
            </p:txBody>
          </p:sp>
        </mc:Choice>
        <mc:Fallback xmlns="">
          <p:sp>
            <p:nvSpPr>
              <p:cNvPr id="12" name="ZoneTexte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98966" y="2419901"/>
                <a:ext cx="1240403" cy="430887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4" name="Connecteur droit avec flèche 13"/>
          <p:cNvCxnSpPr/>
          <p:nvPr/>
        </p:nvCxnSpPr>
        <p:spPr>
          <a:xfrm>
            <a:off x="3376246" y="4726747"/>
            <a:ext cx="1561514" cy="0"/>
          </a:xfrm>
          <a:prstGeom prst="straightConnector1">
            <a:avLst/>
          </a:prstGeom>
          <a:ln w="28575">
            <a:solidFill>
              <a:srgbClr val="C0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ZoneTexte 16"/>
              <p:cNvSpPr txBox="1"/>
              <p:nvPr/>
            </p:nvSpPr>
            <p:spPr>
              <a:xfrm>
                <a:off x="5855008" y="4083701"/>
                <a:ext cx="1639808" cy="44723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2400" b="0" i="1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</a:rPr>
                        <m:t>2</m:t>
                      </m:r>
                      <m:rad>
                        <m:radPr>
                          <m:degHide m:val="on"/>
                          <m:ctrlPr>
                            <a:rPr lang="fr-FR" sz="24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m:rPr>
                              <m:sty m:val="p"/>
                            </m:rPr>
                            <a:rPr lang="fr-FR" sz="2400" b="0" i="0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ln</m:t>
                          </m:r>
                          <m:r>
                            <a:rPr lang="fr-FR" sz="24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⁡(2)</m:t>
                          </m:r>
                          <m:r>
                            <a:rPr lang="fr-FR" sz="24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𝐷</m:t>
                          </m:r>
                          <m:sSub>
                            <m:sSubPr>
                              <m:ctrlPr>
                                <a:rPr lang="fr-FR" sz="2400" b="0" i="1" smtClean="0">
                                  <a:solidFill>
                                    <a:srgbClr val="C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fr-FR" sz="2400" b="0" i="1" smtClean="0">
                                  <a:solidFill>
                                    <a:srgbClr val="C00000"/>
                                  </a:solidFill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fr-FR" sz="2400" b="0" i="1" smtClean="0">
                                  <a:solidFill>
                                    <a:srgbClr val="C00000"/>
                                  </a:solidFill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e>
                      </m:rad>
                    </m:oMath>
                  </m:oMathPara>
                </a14:m>
                <a:endParaRPr lang="fr-FR" sz="2400" dirty="0">
                  <a:solidFill>
                    <a:srgbClr val="C00000"/>
                  </a:solidFill>
                </a:endParaRPr>
              </a:p>
            </p:txBody>
          </p:sp>
        </mc:Choice>
        <mc:Fallback xmlns="">
          <p:sp>
            <p:nvSpPr>
              <p:cNvPr id="17" name="ZoneTexte 1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855008" y="4083701"/>
                <a:ext cx="1639808" cy="447238"/>
              </a:xfrm>
              <a:prstGeom prst="rect">
                <a:avLst/>
              </a:prstGeom>
              <a:blipFill>
                <a:blip r:embed="rId5"/>
                <a:stretch>
                  <a:fillRect b="-1370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8391917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16488" y="2267524"/>
            <a:ext cx="5745063" cy="4320000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369255" y="387917"/>
            <a:ext cx="9453489" cy="657112"/>
          </a:xfrm>
        </p:spPr>
        <p:txBody>
          <a:bodyPr>
            <a:normAutofit fontScale="90000"/>
          </a:bodyPr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III) 1) Diffusion d’un Pic de concentration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Cylindre 3"/>
          <p:cNvSpPr/>
          <p:nvPr/>
        </p:nvSpPr>
        <p:spPr>
          <a:xfrm rot="16200000">
            <a:off x="5805778" y="-2548945"/>
            <a:ext cx="526181" cy="8208501"/>
          </a:xfrm>
          <a:prstGeom prst="can">
            <a:avLst>
              <a:gd name="adj" fmla="val 53571"/>
            </a:avLst>
          </a:prstGeom>
          <a:ln>
            <a:solidFill>
              <a:schemeClr val="tx1"/>
            </a:solidFill>
          </a:ln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6" name="Connecteur droit avec flèche 5"/>
          <p:cNvCxnSpPr/>
          <p:nvPr/>
        </p:nvCxnSpPr>
        <p:spPr>
          <a:xfrm>
            <a:off x="2178146" y="1909391"/>
            <a:ext cx="7835704" cy="0"/>
          </a:xfrm>
          <a:prstGeom prst="straightConnector1">
            <a:avLst/>
          </a:prstGeom>
          <a:ln w="28575">
            <a:solidFill>
              <a:schemeClr val="tx1"/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Arc 6"/>
          <p:cNvSpPr/>
          <p:nvPr/>
        </p:nvSpPr>
        <p:spPr>
          <a:xfrm>
            <a:off x="1342125" y="1437824"/>
            <a:ext cx="796835" cy="800446"/>
          </a:xfrm>
          <a:prstGeom prst="arc">
            <a:avLst>
              <a:gd name="adj1" fmla="val 12371593"/>
              <a:gd name="adj2" fmla="val 20087938"/>
            </a:avLst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8" name="ZoneTexte 7"/>
          <p:cNvSpPr txBox="1"/>
          <p:nvPr/>
        </p:nvSpPr>
        <p:spPr>
          <a:xfrm>
            <a:off x="5855008" y="1818397"/>
            <a:ext cx="40427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  <a:endParaRPr lang="fr-FR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ZoneTexte 8"/>
          <p:cNvSpPr txBox="1"/>
          <p:nvPr/>
        </p:nvSpPr>
        <p:spPr>
          <a:xfrm>
            <a:off x="957083" y="1516346"/>
            <a:ext cx="38504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ZoneTexte 10"/>
              <p:cNvSpPr txBox="1"/>
              <p:nvPr/>
            </p:nvSpPr>
            <p:spPr>
              <a:xfrm>
                <a:off x="3698966" y="2419901"/>
                <a:ext cx="1248675" cy="430887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𝑛</m:t>
                      </m:r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(</m:t>
                      </m:r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,</m:t>
                      </m:r>
                      <m:sSub>
                        <m:sSubPr>
                          <m:ctrlPr>
                            <a:rPr lang="fr-FR" sz="2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2800" b="0" i="1" smtClean="0">
                              <a:latin typeface="Cambria Math" panose="02040503050406030204" pitchFamily="18" charset="0"/>
                            </a:rPr>
                            <m:t>𝑡</m:t>
                          </m:r>
                        </m:e>
                        <m:sub>
                          <m:r>
                            <a:rPr lang="fr-FR" sz="28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fr-FR" sz="2800" dirty="0"/>
              </a:p>
            </p:txBody>
          </p:sp>
        </mc:Choice>
        <mc:Fallback xmlns="">
          <p:sp>
            <p:nvSpPr>
              <p:cNvPr id="11" name="ZoneTexte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98966" y="2419901"/>
                <a:ext cx="1248675" cy="430887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ZoneTexte 11"/>
              <p:cNvSpPr txBox="1"/>
              <p:nvPr/>
            </p:nvSpPr>
            <p:spPr>
              <a:xfrm>
                <a:off x="8183880" y="5793378"/>
                <a:ext cx="301044" cy="430887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2800" b="0" i="1" smtClean="0">
                          <a:latin typeface="Cambria Math" panose="02040503050406030204" pitchFamily="18" charset="0"/>
                        </a:rPr>
                        <m:t>𝑥</m:t>
                      </m:r>
                    </m:oMath>
                  </m:oMathPara>
                </a14:m>
                <a:endParaRPr lang="fr-FR" sz="2800" dirty="0"/>
              </a:p>
            </p:txBody>
          </p:sp>
        </mc:Choice>
        <mc:Fallback xmlns="">
          <p:sp>
            <p:nvSpPr>
              <p:cNvPr id="12" name="ZoneTexte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183880" y="5793378"/>
                <a:ext cx="301044" cy="430887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ZoneTexte 12"/>
              <p:cNvSpPr txBox="1"/>
              <p:nvPr/>
            </p:nvSpPr>
            <p:spPr>
              <a:xfrm>
                <a:off x="5855008" y="4083701"/>
                <a:ext cx="1646926" cy="44723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fr-FR" sz="2400" b="0" i="1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</a:rPr>
                        <m:t>2</m:t>
                      </m:r>
                      <m:rad>
                        <m:radPr>
                          <m:degHide m:val="on"/>
                          <m:ctrlPr>
                            <a:rPr lang="fr-FR" sz="24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m:rPr>
                              <m:sty m:val="p"/>
                            </m:rPr>
                            <a:rPr lang="fr-FR" sz="2400" b="0" i="0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ln</m:t>
                          </m:r>
                          <m:r>
                            <a:rPr lang="fr-FR" sz="24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⁡(2)</m:t>
                          </m:r>
                          <m:r>
                            <a:rPr lang="fr-FR" sz="24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𝐷</m:t>
                          </m:r>
                          <m:sSub>
                            <m:sSubPr>
                              <m:ctrlPr>
                                <a:rPr lang="fr-FR" sz="2400" b="0" i="1" smtClean="0">
                                  <a:solidFill>
                                    <a:srgbClr val="C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fr-FR" sz="2400" b="0" i="1" smtClean="0">
                                  <a:solidFill>
                                    <a:srgbClr val="C00000"/>
                                  </a:solidFill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fr-FR" sz="2400" b="0" i="1" smtClean="0">
                                  <a:solidFill>
                                    <a:srgbClr val="C00000"/>
                                  </a:solidFill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sub>
                          </m:sSub>
                        </m:e>
                      </m:rad>
                    </m:oMath>
                  </m:oMathPara>
                </a14:m>
                <a:endParaRPr lang="fr-FR" sz="2400" dirty="0">
                  <a:solidFill>
                    <a:srgbClr val="C00000"/>
                  </a:solidFill>
                </a:endParaRPr>
              </a:p>
            </p:txBody>
          </p:sp>
        </mc:Choice>
        <mc:Fallback xmlns="">
          <p:sp>
            <p:nvSpPr>
              <p:cNvPr id="13" name="ZoneTexte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855008" y="4083701"/>
                <a:ext cx="1646926" cy="447238"/>
              </a:xfrm>
              <a:prstGeom prst="rect">
                <a:avLst/>
              </a:prstGeom>
              <a:blipFill>
                <a:blip r:embed="rId6"/>
                <a:stretch>
                  <a:fillRect b="-1370"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4" name="Connecteur droit avec flèche 13"/>
          <p:cNvCxnSpPr/>
          <p:nvPr/>
        </p:nvCxnSpPr>
        <p:spPr>
          <a:xfrm>
            <a:off x="3390313" y="5472335"/>
            <a:ext cx="2686930" cy="0"/>
          </a:xfrm>
          <a:prstGeom prst="straightConnector1">
            <a:avLst/>
          </a:prstGeom>
          <a:ln w="28575">
            <a:solidFill>
              <a:srgbClr val="C00000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667947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345600" y="424748"/>
            <a:ext cx="10082048" cy="933381"/>
          </a:xfrm>
        </p:spPr>
        <p:txBody>
          <a:bodyPr>
            <a:normAutofit fontScale="90000"/>
          </a:bodyPr>
          <a:lstStyle/>
          <a:p>
            <a:r>
              <a:rPr lang="fr-FR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III)2) Diffusion à travers une membrane poreuse</a:t>
            </a:r>
            <a:endParaRPr lang="fr-F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3466619" y="2625118"/>
            <a:ext cx="5840011" cy="3117273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dirty="0"/>
          </a:p>
        </p:txBody>
      </p:sp>
      <p:sp>
        <p:nvSpPr>
          <p:cNvPr id="6" name="Rectangle 5"/>
          <p:cNvSpPr/>
          <p:nvPr/>
        </p:nvSpPr>
        <p:spPr>
          <a:xfrm>
            <a:off x="5805055" y="2625118"/>
            <a:ext cx="762000" cy="3117273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cxnSp>
        <p:nvCxnSpPr>
          <p:cNvPr id="5" name="Connecteur droit avec flèche 4"/>
          <p:cNvCxnSpPr/>
          <p:nvPr/>
        </p:nvCxnSpPr>
        <p:spPr>
          <a:xfrm>
            <a:off x="3466619" y="5742391"/>
            <a:ext cx="7132109" cy="0"/>
          </a:xfrm>
          <a:prstGeom prst="straightConnector1">
            <a:avLst/>
          </a:prstGeom>
          <a:ln w="28575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ZoneTexte 6"/>
          <p:cNvSpPr txBox="1"/>
          <p:nvPr/>
        </p:nvSpPr>
        <p:spPr>
          <a:xfrm>
            <a:off x="5624946" y="5999018"/>
            <a:ext cx="36420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0</a:t>
            </a:r>
          </a:p>
        </p:txBody>
      </p:sp>
      <p:sp>
        <p:nvSpPr>
          <p:cNvPr id="29" name="ZoneTexte 28"/>
          <p:cNvSpPr txBox="1"/>
          <p:nvPr/>
        </p:nvSpPr>
        <p:spPr>
          <a:xfrm>
            <a:off x="6395373" y="5999018"/>
            <a:ext cx="34336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</a:t>
            </a:r>
            <a:endParaRPr lang="fr-FR" sz="28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" name="ZoneTexte 29"/>
          <p:cNvSpPr txBox="1"/>
          <p:nvPr/>
        </p:nvSpPr>
        <p:spPr>
          <a:xfrm>
            <a:off x="10427046" y="5999018"/>
            <a:ext cx="34336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ZoneTexte 7"/>
              <p:cNvSpPr txBox="1"/>
              <p:nvPr/>
            </p:nvSpPr>
            <p:spPr>
              <a:xfrm>
                <a:off x="3989890" y="3142915"/>
                <a:ext cx="1291894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fr-FR" sz="3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3600" b="0" i="1" smtClean="0">
                              <a:latin typeface="Cambria Math" panose="02040503050406030204" pitchFamily="18" charset="0"/>
                            </a:rPr>
                            <m:t>𝑐</m:t>
                          </m:r>
                        </m:e>
                        <m:sub>
                          <m:r>
                            <a:rPr lang="fr-FR" sz="3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fr-FR" sz="3600" dirty="0" smtClean="0"/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fr-FR" sz="3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3600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b>
                          <m:r>
                            <a:rPr lang="fr-FR" sz="3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fr-FR" sz="3600" dirty="0"/>
              </a:p>
            </p:txBody>
          </p:sp>
        </mc:Choice>
        <mc:Fallback xmlns="">
          <p:sp>
            <p:nvSpPr>
              <p:cNvPr id="8" name="ZoneTexte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89890" y="3142915"/>
                <a:ext cx="1291894" cy="1200329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ZoneTexte 30"/>
              <p:cNvSpPr txBox="1"/>
              <p:nvPr/>
            </p:nvSpPr>
            <p:spPr>
              <a:xfrm>
                <a:off x="7290895" y="3142915"/>
                <a:ext cx="1291894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fr-FR" sz="3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3600" b="0" i="1" smtClean="0">
                              <a:latin typeface="Cambria Math" panose="02040503050406030204" pitchFamily="18" charset="0"/>
                            </a:rPr>
                            <m:t>𝑐</m:t>
                          </m:r>
                        </m:e>
                        <m:sub>
                          <m:r>
                            <a:rPr lang="fr-FR" sz="36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fr-FR" sz="3600" dirty="0" smtClean="0"/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fr-FR" sz="3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fr-FR" sz="3600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b>
                          <m:r>
                            <a:rPr lang="fr-FR" sz="36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fr-FR" sz="3600" dirty="0"/>
              </a:p>
            </p:txBody>
          </p:sp>
        </mc:Choice>
        <mc:Fallback xmlns="">
          <p:sp>
            <p:nvSpPr>
              <p:cNvPr id="31" name="ZoneTexte 3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90895" y="3142915"/>
                <a:ext cx="1291894" cy="1200329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fr-F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ZoneTexte 8"/>
          <p:cNvSpPr txBox="1"/>
          <p:nvPr/>
        </p:nvSpPr>
        <p:spPr>
          <a:xfrm>
            <a:off x="3466619" y="1697986"/>
            <a:ext cx="592502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Paroi poreuse : n pores cylindriques de rayon r</a:t>
            </a:r>
            <a:endParaRPr lang="fr-FR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11" name="Connecteur droit avec flèche 10"/>
          <p:cNvCxnSpPr/>
          <p:nvPr/>
        </p:nvCxnSpPr>
        <p:spPr>
          <a:xfrm>
            <a:off x="6164952" y="2121532"/>
            <a:ext cx="0" cy="489731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Ellipse 31"/>
          <p:cNvSpPr/>
          <p:nvPr/>
        </p:nvSpPr>
        <p:spPr>
          <a:xfrm>
            <a:off x="3752230" y="3341358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3" name="Ellipse 32"/>
          <p:cNvSpPr/>
          <p:nvPr/>
        </p:nvSpPr>
        <p:spPr>
          <a:xfrm>
            <a:off x="4106875" y="5276924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4" name="Ellipse 33"/>
          <p:cNvSpPr/>
          <p:nvPr/>
        </p:nvSpPr>
        <p:spPr>
          <a:xfrm>
            <a:off x="4761125" y="3026946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5" name="Ellipse 34"/>
          <p:cNvSpPr/>
          <p:nvPr/>
        </p:nvSpPr>
        <p:spPr>
          <a:xfrm>
            <a:off x="7901218" y="5297610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8" name="Ellipse 37"/>
          <p:cNvSpPr/>
          <p:nvPr/>
        </p:nvSpPr>
        <p:spPr>
          <a:xfrm>
            <a:off x="7013801" y="3552505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9" name="Ellipse 38"/>
          <p:cNvSpPr/>
          <p:nvPr/>
        </p:nvSpPr>
        <p:spPr>
          <a:xfrm>
            <a:off x="4200892" y="2733084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0" name="Ellipse 39"/>
          <p:cNvSpPr/>
          <p:nvPr/>
        </p:nvSpPr>
        <p:spPr>
          <a:xfrm>
            <a:off x="3662230" y="4702576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3" name="Ellipse 42"/>
          <p:cNvSpPr/>
          <p:nvPr/>
        </p:nvSpPr>
        <p:spPr>
          <a:xfrm>
            <a:off x="7193472" y="4852828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4" name="Ellipse 43"/>
          <p:cNvSpPr/>
          <p:nvPr/>
        </p:nvSpPr>
        <p:spPr>
          <a:xfrm>
            <a:off x="8700697" y="4346872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5" name="Ellipse 44"/>
          <p:cNvSpPr/>
          <p:nvPr/>
        </p:nvSpPr>
        <p:spPr>
          <a:xfrm>
            <a:off x="5044280" y="5096924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6" name="Ellipse 45"/>
          <p:cNvSpPr/>
          <p:nvPr/>
        </p:nvSpPr>
        <p:spPr>
          <a:xfrm>
            <a:off x="3888623" y="3961794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7" name="Ellipse 46"/>
          <p:cNvSpPr/>
          <p:nvPr/>
        </p:nvSpPr>
        <p:spPr>
          <a:xfrm>
            <a:off x="5327218" y="2812642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8" name="Ellipse 47"/>
          <p:cNvSpPr/>
          <p:nvPr/>
        </p:nvSpPr>
        <p:spPr>
          <a:xfrm>
            <a:off x="4588729" y="4691857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9" name="Ellipse 48"/>
          <p:cNvSpPr/>
          <p:nvPr/>
        </p:nvSpPr>
        <p:spPr>
          <a:xfrm>
            <a:off x="5222786" y="3896408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0" name="Ellipse 49"/>
          <p:cNvSpPr/>
          <p:nvPr/>
        </p:nvSpPr>
        <p:spPr>
          <a:xfrm>
            <a:off x="8474915" y="2990902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1" name="Ellipse 50"/>
          <p:cNvSpPr/>
          <p:nvPr/>
        </p:nvSpPr>
        <p:spPr>
          <a:xfrm>
            <a:off x="5342522" y="4451875"/>
            <a:ext cx="180000" cy="180000"/>
          </a:xfrm>
          <a:prstGeom prst="ellipse">
            <a:avLst/>
          </a:prstGeom>
          <a:solidFill>
            <a:srgbClr val="7030A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374648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Parcel">
  <a:themeElements>
    <a:clrScheme name="Parcel">
      <a:dk1>
        <a:srgbClr val="000000"/>
      </a:dk1>
      <a:lt1>
        <a:srgbClr val="FFFFFF"/>
      </a:lt1>
      <a:dk2>
        <a:srgbClr val="4A5356"/>
      </a:dk2>
      <a:lt2>
        <a:srgbClr val="E8E3CE"/>
      </a:lt2>
      <a:accent1>
        <a:srgbClr val="F6A21D"/>
      </a:accent1>
      <a:accent2>
        <a:srgbClr val="9BAFB5"/>
      </a:accent2>
      <a:accent3>
        <a:srgbClr val="C96731"/>
      </a:accent3>
      <a:accent4>
        <a:srgbClr val="9CA383"/>
      </a:accent4>
      <a:accent5>
        <a:srgbClr val="87795D"/>
      </a:accent5>
      <a:accent6>
        <a:srgbClr val="A0988C"/>
      </a:accent6>
      <a:hlink>
        <a:srgbClr val="00B0F0"/>
      </a:hlink>
      <a:folHlink>
        <a:srgbClr val="738F97"/>
      </a:folHlink>
    </a:clrScheme>
    <a:fontScheme name="Parcel">
      <a:majorFont>
        <a:latin typeface="Gill Sans MT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ill Sans MT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Parcel">
      <a: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107000"/>
                <a:lumMod val="103000"/>
              </a:schemeClr>
            </a:gs>
            <a:gs pos="100000">
              <a:schemeClr val="phClr">
                <a:tint val="82000"/>
                <a:satMod val="109000"/>
                <a:lumMod val="103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7000"/>
                <a:satMod val="100000"/>
                <a:lumMod val="102000"/>
              </a:schemeClr>
            </a:gs>
            <a:gs pos="50000">
              <a:schemeClr val="phClr">
                <a:shade val="100000"/>
                <a:satMod val="103000"/>
                <a:lumMod val="100000"/>
              </a:schemeClr>
            </a:gs>
            <a:gs pos="100000">
              <a:schemeClr val="phClr">
                <a:shade val="93000"/>
                <a:satMod val="110000"/>
                <a:lumMod val="99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17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5880" dist="1524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rightRoom" dir="tl"/>
          </a:scene3d>
          <a:sp3d prstMaterial="dkEdge">
            <a:bevelT w="0" h="0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7000"/>
                <a:shade val="100000"/>
                <a:satMod val="185000"/>
                <a:lumMod val="120000"/>
              </a:schemeClr>
            </a:gs>
            <a:gs pos="100000">
              <a:schemeClr val="phClr">
                <a:tint val="96000"/>
                <a:shade val="95000"/>
                <a:satMod val="215000"/>
                <a:lumMod val="80000"/>
              </a:schemeClr>
            </a:gs>
          </a:gsLst>
          <a:path path="circle">
            <a:fillToRect l="50000" t="55000" r="125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arcel" id="{8BEC4385-4EB9-4D53-BFB5-0EA123736B6D}" vid="{4DB32801-28C0-48B0-8C1D-A9A58613615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Colis</Template>
  <TotalTime>16780</TotalTime>
  <Words>2024</Words>
  <Application>Microsoft Office PowerPoint</Application>
  <PresentationFormat>Grand écran</PresentationFormat>
  <Paragraphs>253</Paragraphs>
  <Slides>31</Slides>
  <Notes>13</Notes>
  <HiddenSlides>0</HiddenSlides>
  <MMClips>0</MMClips>
  <ScaleCrop>false</ScaleCrop>
  <HeadingPairs>
    <vt:vector size="6" baseType="variant">
      <vt:variant>
        <vt:lpstr>Polices utilisées</vt:lpstr>
      </vt:variant>
      <vt:variant>
        <vt:i4>6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31</vt:i4>
      </vt:variant>
    </vt:vector>
  </HeadingPairs>
  <TitlesOfParts>
    <vt:vector size="38" baseType="lpstr">
      <vt:lpstr>Arial</vt:lpstr>
      <vt:lpstr>Calibri</vt:lpstr>
      <vt:lpstr>Cambria Math</vt:lpstr>
      <vt:lpstr>Gill Sans MT</vt:lpstr>
      <vt:lpstr>Times New Roman</vt:lpstr>
      <vt:lpstr>Wingdings</vt:lpstr>
      <vt:lpstr>Parcel</vt:lpstr>
      <vt:lpstr>Phénomènes de transport</vt:lpstr>
      <vt:lpstr>Présentation PowerPoint</vt:lpstr>
      <vt:lpstr>Présentation PowerPoint</vt:lpstr>
      <vt:lpstr>I) 3) Cadre d’étude</vt:lpstr>
      <vt:lpstr>I) 3) Cadre d’étude</vt:lpstr>
      <vt:lpstr>Présentation PowerPoint</vt:lpstr>
      <vt:lpstr>II) 1) Loi de conservation</vt:lpstr>
      <vt:lpstr>II) 1) Lois de conservation </vt:lpstr>
      <vt:lpstr>Présentation PowerPoint</vt:lpstr>
      <vt:lpstr>II) 1) Lois de conservation </vt:lpstr>
      <vt:lpstr>Présentation PowerPoint</vt:lpstr>
      <vt:lpstr>II) 2) Lois Phénoménologiques</vt:lpstr>
      <vt:lpstr>Présentation PowerPoint</vt:lpstr>
      <vt:lpstr>II) 3) Équation de diffusion</vt:lpstr>
      <vt:lpstr>Présentation PowerPoint</vt:lpstr>
      <vt:lpstr>II) 4) Aspect microscopique</vt:lpstr>
      <vt:lpstr>II) 4) Aspect microscopique</vt:lpstr>
      <vt:lpstr>II) 4) Aspect microscopique</vt:lpstr>
      <vt:lpstr>II) 4) Aspect microscopique</vt:lpstr>
      <vt:lpstr>II) 4) Aspect microscopique</vt:lpstr>
      <vt:lpstr>II) 4) Aspect microscopique</vt:lpstr>
      <vt:lpstr>II) 4) Aspect microscopique</vt:lpstr>
      <vt:lpstr>II) 4) Aspect microscopique</vt:lpstr>
      <vt:lpstr>II) 4) Aspect microscopique</vt:lpstr>
      <vt:lpstr>II) 4) Aspect microscopique</vt:lpstr>
      <vt:lpstr>II) 4) Aspect microscopique</vt:lpstr>
      <vt:lpstr>Ordres de grandeur pour la diffusion de particules</vt:lpstr>
      <vt:lpstr>Présentation PowerPoint</vt:lpstr>
      <vt:lpstr>III) 1) Diffusion d’un Pic de concentration</vt:lpstr>
      <vt:lpstr>III) 1) Diffusion d’un Pic de concentration</vt:lpstr>
      <vt:lpstr>III)2) Diffusion à travers une membrane poreuse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DIHYA</dc:creator>
  <cp:lastModifiedBy>DIHYA</cp:lastModifiedBy>
  <cp:revision>78</cp:revision>
  <dcterms:created xsi:type="dcterms:W3CDTF">2021-01-27T18:34:15Z</dcterms:created>
  <dcterms:modified xsi:type="dcterms:W3CDTF">2021-06-16T08:21:38Z</dcterms:modified>
</cp:coreProperties>
</file>