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62" r:id="rId5"/>
    <p:sldId id="260" r:id="rId6"/>
    <p:sldId id="265" r:id="rId7"/>
    <p:sldId id="267" r:id="rId8"/>
    <p:sldId id="266" r:id="rId9"/>
    <p:sldId id="259" r:id="rId10"/>
    <p:sldId id="257" r:id="rId11"/>
    <p:sldId id="258" r:id="rId12"/>
    <p:sldId id="26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10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86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66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49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54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82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92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57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37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45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32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27A5-52C7-40DC-ACC8-AE36436BD535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C505D-29BC-412B-A452-D42CE8707F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91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73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Guides métalliques creux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Benjamin\Desktop\020382_01_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2" y="4255900"/>
            <a:ext cx="2284546" cy="123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2612" y="5605864"/>
            <a:ext cx="256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Lignes de transmission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941533" y="3077344"/>
            <a:ext cx="255845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58203" y="3298353"/>
            <a:ext cx="649244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kHZ</a:t>
            </a:r>
            <a:r>
              <a:rPr lang="fr-FR" dirty="0" smtClean="0">
                <a:solidFill>
                  <a:schemeClr val="bg1"/>
                </a:solidFill>
              </a:rPr>
              <a:t>	MHz	GHz	</a:t>
            </a:r>
            <a:r>
              <a:rPr lang="fr-FR" dirty="0" err="1" smtClean="0">
                <a:solidFill>
                  <a:schemeClr val="bg1"/>
                </a:solidFill>
              </a:rPr>
              <a:t>THz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 err="1" smtClean="0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116393" r="-2699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300 km	 300 m	 0.3 m	0.3 mm	  0.3 µm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Guides d’ondes électromagnétiques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Guides métalliques creux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Benjamin\Desktop\020382_01_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2" y="4255900"/>
            <a:ext cx="2284546" cy="123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2612" y="5605864"/>
            <a:ext cx="256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Lignes de transmission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941533" y="3077344"/>
            <a:ext cx="255845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Benjamin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748403"/>
            <a:ext cx="1231577" cy="18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5168346" y="3356992"/>
            <a:ext cx="127922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32240" y="559932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Fibres optiques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84168" y="3501008"/>
            <a:ext cx="648072" cy="504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258203" y="3298353"/>
            <a:ext cx="649244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kHZ</a:t>
            </a:r>
            <a:r>
              <a:rPr lang="fr-FR" dirty="0" smtClean="0">
                <a:solidFill>
                  <a:schemeClr val="bg1"/>
                </a:solidFill>
              </a:rPr>
              <a:t>	MHz	GHz	</a:t>
            </a:r>
            <a:r>
              <a:rPr lang="fr-FR" dirty="0" err="1" smtClean="0">
                <a:solidFill>
                  <a:schemeClr val="bg1"/>
                </a:solidFill>
              </a:rPr>
              <a:t>THz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 err="1" smtClean="0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116393" r="-2699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300 km	 300 m	 0.3 m	0.3 mm	  0.3 µm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Guides d’ondes électromagnétiques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7783" y="3244334"/>
            <a:ext cx="4348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https://www.falstad.com/embox/guide.html</a:t>
            </a:r>
          </a:p>
        </p:txBody>
      </p:sp>
      <p:sp>
        <p:nvSpPr>
          <p:cNvPr id="3" name="Rectangle 2"/>
          <p:cNvSpPr/>
          <p:nvPr/>
        </p:nvSpPr>
        <p:spPr>
          <a:xfrm>
            <a:off x="2313183" y="162850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https://www.francetvinfo.fr/internet/securite-sur-internet/internet-des-cables-sous-marins-pour-faire-transiter-les-donnees_1532971.html</a:t>
            </a:r>
          </a:p>
        </p:txBody>
      </p:sp>
    </p:spTree>
    <p:extLst>
      <p:ext uri="{BB962C8B-B14F-4D97-AF65-F5344CB8AC3E}">
        <p14:creationId xmlns:p14="http://schemas.microsoft.com/office/powerpoint/2010/main" val="6175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Discussion </a:t>
            </a:r>
            <a:r>
              <a:rPr lang="fr-FR" sz="2400" dirty="0" smtClean="0">
                <a:solidFill>
                  <a:schemeClr val="bg1"/>
                </a:solidFill>
              </a:rPr>
              <a:t>énergétique </a:t>
            </a:r>
            <a:r>
              <a:rPr lang="fr-FR" sz="2400" dirty="0" smtClean="0">
                <a:solidFill>
                  <a:schemeClr val="bg1"/>
                </a:solidFill>
              </a:rPr>
              <a:t>dans un guide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Calcul du champ B :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2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 smtClean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func>
                                <m:func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  <a:blipFill rotWithShape="1">
                <a:blip r:embed="rId3"/>
                <a:stretch>
                  <a:fillRect r="-8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34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Calcul du champ B :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7544" y="3749819"/>
                <a:ext cx="4273862" cy="1407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749819"/>
                <a:ext cx="4273862" cy="1407373"/>
              </a:xfrm>
              <a:prstGeom prst="rect">
                <a:avLst/>
              </a:prstGeom>
              <a:blipFill rotWithShape="1">
                <a:blip r:embed="rId4"/>
                <a:stretch>
                  <a:fillRect r="-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940626" y="42226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sym typeface="Wingdings" pitchFamily="2" charset="2"/>
              </a:rPr>
              <a:t> Non transverse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Discussion </a:t>
            </a:r>
            <a:r>
              <a:rPr lang="fr-FR" sz="2400" dirty="0" smtClean="0">
                <a:solidFill>
                  <a:schemeClr val="bg1"/>
                </a:solidFill>
              </a:rPr>
              <a:t>énergétique </a:t>
            </a:r>
            <a:r>
              <a:rPr lang="fr-FR" sz="2400" dirty="0" smtClean="0">
                <a:solidFill>
                  <a:schemeClr val="bg1"/>
                </a:solidFill>
              </a:rPr>
              <a:t>dans un guide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5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 smtClean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func>
                                <m:func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  <a:blipFill rotWithShape="1">
                <a:blip r:embed="rId6"/>
                <a:stretch>
                  <a:fillRect r="-8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9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Calcul du champ B :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7544" y="1916832"/>
                <a:ext cx="4273862" cy="1407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16832"/>
                <a:ext cx="4273862" cy="1407373"/>
              </a:xfrm>
              <a:prstGeom prst="rect">
                <a:avLst/>
              </a:prstGeom>
              <a:blipFill rotWithShape="1">
                <a:blip r:embed="rId3"/>
                <a:stretch>
                  <a:fillRect r="-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940626" y="238968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sym typeface="Wingdings" pitchFamily="2" charset="2"/>
              </a:rPr>
              <a:t> Non transverse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660" y="3717032"/>
            <a:ext cx="378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Vecteur de </a:t>
            </a:r>
            <a:r>
              <a:rPr lang="fr-FR" sz="2400" dirty="0" err="1" smtClean="0">
                <a:solidFill>
                  <a:schemeClr val="bg1"/>
                </a:solidFill>
              </a:rPr>
              <a:t>Poynting</a:t>
            </a:r>
            <a:r>
              <a:rPr lang="fr-FR" sz="2400" dirty="0" smtClean="0">
                <a:solidFill>
                  <a:schemeClr val="bg1"/>
                </a:solidFill>
              </a:rPr>
              <a:t> moyen :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9992" y="3586300"/>
                <a:ext cx="1503938" cy="79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fr-FR" i="1" dirty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⋀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acc>
                            </m:num>
                            <m:den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µ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586300"/>
                <a:ext cx="1503938" cy="796628"/>
              </a:xfrm>
              <a:prstGeom prst="rect">
                <a:avLst/>
              </a:prstGeom>
              <a:blipFill rotWithShape="1">
                <a:blip r:embed="rId4"/>
                <a:stretch>
                  <a:fillRect r="-48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19944" y="4509120"/>
                <a:ext cx="3316164" cy="1167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µ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  <m: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²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44" y="4509120"/>
                <a:ext cx="3316164" cy="1167051"/>
              </a:xfrm>
              <a:prstGeom prst="rect">
                <a:avLst/>
              </a:prstGeom>
              <a:blipFill rotWithShape="1">
                <a:blip r:embed="rId5"/>
                <a:stretch>
                  <a:fillRect r="-18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940626" y="486181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sym typeface="Wingdings" pitchFamily="2" charset="2"/>
              </a:rPr>
              <a:t> Energie selon z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Discussion </a:t>
            </a:r>
            <a:r>
              <a:rPr lang="fr-FR" sz="2400" dirty="0" smtClean="0">
                <a:solidFill>
                  <a:schemeClr val="bg1"/>
                </a:solidFill>
              </a:rPr>
              <a:t>énergétique </a:t>
            </a:r>
            <a:r>
              <a:rPr lang="fr-FR" sz="2400" dirty="0" smtClean="0">
                <a:solidFill>
                  <a:schemeClr val="bg1"/>
                </a:solidFill>
              </a:rPr>
              <a:t>dans un guide</a:t>
            </a:r>
            <a:endParaRPr lang="fr-F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6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71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3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njamin\Desktop\Documents Tex\Rapports Leçons\Propagation des ondes guidées\Figure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92" y="1268760"/>
            <a:ext cx="5851526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2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enjamin\Desktop\Documents Tex\Rapports Leçons\Propagation des ondes guidées\Figur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92" y="1262062"/>
            <a:ext cx="5851526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79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2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kHZ</a:t>
            </a:r>
            <a:r>
              <a:rPr lang="fr-FR" dirty="0" smtClean="0">
                <a:solidFill>
                  <a:schemeClr val="bg1"/>
                </a:solidFill>
              </a:rPr>
              <a:t>	MHz	GHz	</a:t>
            </a:r>
            <a:r>
              <a:rPr lang="fr-FR" dirty="0" err="1" smtClean="0">
                <a:solidFill>
                  <a:schemeClr val="bg1"/>
                </a:solidFill>
              </a:rPr>
              <a:t>THz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 err="1" smtClean="0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116393" r="-2699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300 km	 300 m	 0.3 m	0.3 mm	  0.3 µm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Guides métalliques creux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Guides d’ondes électromagnétiques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469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Benjamin</cp:lastModifiedBy>
  <cp:revision>15</cp:revision>
  <dcterms:created xsi:type="dcterms:W3CDTF">2020-12-03T17:52:17Z</dcterms:created>
  <dcterms:modified xsi:type="dcterms:W3CDTF">2020-12-10T20:51:34Z</dcterms:modified>
</cp:coreProperties>
</file>