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5" r:id="rId7"/>
    <p:sldId id="262" r:id="rId8"/>
    <p:sldId id="263" r:id="rId9"/>
    <p:sldId id="293" r:id="rId10"/>
    <p:sldId id="264" r:id="rId11"/>
    <p:sldId id="266" r:id="rId12"/>
    <p:sldId id="267" r:id="rId13"/>
    <p:sldId id="268" r:id="rId14"/>
    <p:sldId id="269" r:id="rId15"/>
    <p:sldId id="283" r:id="rId16"/>
    <p:sldId id="272" r:id="rId17"/>
    <p:sldId id="271" r:id="rId18"/>
    <p:sldId id="270" r:id="rId19"/>
    <p:sldId id="284" r:id="rId20"/>
    <p:sldId id="295" r:id="rId21"/>
    <p:sldId id="273" r:id="rId22"/>
    <p:sldId id="285" r:id="rId23"/>
    <p:sldId id="274" r:id="rId24"/>
    <p:sldId id="286" r:id="rId25"/>
    <p:sldId id="275" r:id="rId26"/>
    <p:sldId id="287" r:id="rId27"/>
    <p:sldId id="290" r:id="rId28"/>
    <p:sldId id="291" r:id="rId29"/>
    <p:sldId id="277" r:id="rId30"/>
    <p:sldId id="280" r:id="rId31"/>
    <p:sldId id="281" r:id="rId32"/>
    <p:sldId id="282" r:id="rId33"/>
    <p:sldId id="289" r:id="rId34"/>
    <p:sldId id="292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54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76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57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76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10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62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29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17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3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70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81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F2B8-D95B-4321-B26D-9B07494A01C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55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VHFPqCI6wo&amp;feature=emb_logo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LP 47 : Mécanismes de </a:t>
            </a:r>
            <a:r>
              <a:rPr lang="fr-FR" smtClean="0"/>
              <a:t>conduction électrique </a:t>
            </a:r>
            <a:r>
              <a:rPr lang="fr-FR" dirty="0" smtClean="0"/>
              <a:t>dans les solides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L3</a:t>
            </a:r>
          </a:p>
          <a:p>
            <a:r>
              <a:rPr lang="fr-FR" dirty="0" smtClean="0"/>
              <a:t>Prérequis : Mécanique quantique (orbitales moléculaires, niveaux d’énergie, principe de Pauli), force de Lorentz, vecteur densité de courants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21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Electrons indépendants : pas d’interaction électron-électron, et entre deux chocs, pas d’interaction électron-ion</a:t>
            </a:r>
          </a:p>
          <a:p>
            <a:pPr lvl="1"/>
            <a:r>
              <a:rPr lang="fr-FR" dirty="0" smtClean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 smtClean="0"/>
              <a:t>Seules interactions : collisions avec les ions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Collisions instantanées, abruptes, aléatoires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281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 : collisions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Entre deux chocs :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Probabilité de collision entre t et </a:t>
            </a:r>
            <a:r>
              <a:rPr lang="fr-FR" dirty="0" err="1" smtClean="0"/>
              <a:t>t+dt</a:t>
            </a:r>
            <a:endParaRPr lang="fr-FR" dirty="0"/>
          </a:p>
        </p:txBody>
      </p:sp>
      <p:pic>
        <p:nvPicPr>
          <p:cNvPr id="9" name="Espace réservé du conten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2" y="1690688"/>
            <a:ext cx="2871942" cy="1281112"/>
          </a:xfr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39" y="3533640"/>
            <a:ext cx="2813714" cy="152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2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 : collisions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444" y="1690688"/>
            <a:ext cx="8515111" cy="422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Electrons indépendants : pas d’interaction électron-électron, et entre de chocs, pas d’interaction électron ion</a:t>
            </a:r>
          </a:p>
          <a:p>
            <a:pPr lvl="1"/>
            <a:r>
              <a:rPr lang="fr-FR" dirty="0" smtClean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 smtClean="0"/>
              <a:t>Seules interactions : collisions avec les ions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Collisions instantanées, abruptes, aléatoires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037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Electrons indépendants : pas d’interaction électron-électron, et entre de chocs, pas d’interaction électron ion</a:t>
            </a:r>
          </a:p>
          <a:p>
            <a:pPr lvl="1"/>
            <a:r>
              <a:rPr lang="fr-FR" dirty="0" smtClean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 smtClean="0"/>
              <a:t>Seules interactions : collisions avec les ions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Collisions instantanées, abruptes, aléatoires</a:t>
            </a:r>
          </a:p>
          <a:p>
            <a:r>
              <a:rPr lang="fr-FR" dirty="0" smtClean="0"/>
              <a:t>Electrons en équilibre thermique avec l’environnement ( via les collisions)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737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I)2) Grandeurs intéressantes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Métal, densité électronique n</a:t>
            </a:r>
            <a:endParaRPr lang="fr-FR" sz="3200" dirty="0"/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z</a:t>
            </a:r>
            <a:endParaRPr lang="fr-FR" sz="4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5404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I)2) Grandeurs intéressantes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Métal, densité électronique n</a:t>
            </a:r>
            <a:endParaRPr lang="fr-FR" sz="3200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397189" y="5221250"/>
            <a:ext cx="2783541" cy="134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z</a:t>
            </a:r>
            <a:endParaRPr lang="fr-FR" sz="4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13" y="5381065"/>
            <a:ext cx="3419474" cy="80458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503829" y="4998526"/>
            <a:ext cx="2151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Champ appliqué EXTERIEUR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6870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I)2) Grandeurs intéressantes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Métal, densité électronique n</a:t>
            </a:r>
            <a:endParaRPr lang="fr-FR" sz="3200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397189" y="5221250"/>
            <a:ext cx="2783541" cy="134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z</a:t>
            </a:r>
            <a:endParaRPr lang="fr-FR" sz="4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13" y="5381065"/>
            <a:ext cx="3419474" cy="804582"/>
          </a:xfrm>
          <a:prstGeom prst="rect">
            <a:avLst/>
          </a:prstGeom>
        </p:spPr>
      </p:pic>
      <p:sp>
        <p:nvSpPr>
          <p:cNvPr id="18" name="Flèche droite 17"/>
          <p:cNvSpPr/>
          <p:nvPr/>
        </p:nvSpPr>
        <p:spPr>
          <a:xfrm>
            <a:off x="6815419" y="3557539"/>
            <a:ext cx="1667435" cy="59167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547849" y="3499432"/>
            <a:ext cx="11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I(M)</a:t>
            </a:r>
            <a:endParaRPr lang="fr-FR" sz="4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503829" y="4998526"/>
            <a:ext cx="2151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Champ appliqué EXTERIEUR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5842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2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Joseph John Thomson : 1897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899" y="1690688"/>
            <a:ext cx="3098202" cy="4844462"/>
          </a:xfrm>
        </p:spPr>
      </p:pic>
    </p:spTree>
    <p:extLst>
      <p:ext uri="{BB962C8B-B14F-4D97-AF65-F5344CB8AC3E}">
        <p14:creationId xmlns:p14="http://schemas.microsoft.com/office/powerpoint/2010/main" val="20526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Quelques résistivités en µ</a:t>
            </a:r>
            <a:r>
              <a:rPr lang="el-GR" dirty="0" smtClean="0"/>
              <a:t>Ω</a:t>
            </a:r>
            <a:r>
              <a:rPr lang="fr-FR" dirty="0" smtClean="0"/>
              <a:t>/cm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2154331"/>
            <a:ext cx="7175678" cy="354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I)3) Effet Hall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Métal, densité électronique n</a:t>
            </a:r>
            <a:endParaRPr lang="fr-FR" sz="3200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397189" y="5221250"/>
            <a:ext cx="2783541" cy="134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z</a:t>
            </a:r>
            <a:endParaRPr lang="fr-FR" sz="4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13" y="5381065"/>
            <a:ext cx="3419474" cy="804582"/>
          </a:xfrm>
          <a:prstGeom prst="rect">
            <a:avLst/>
          </a:prstGeom>
        </p:spPr>
      </p:pic>
      <p:cxnSp>
        <p:nvCxnSpPr>
          <p:cNvPr id="13" name="Connecteur droit avec flèche 12"/>
          <p:cNvCxnSpPr/>
          <p:nvPr/>
        </p:nvCxnSpPr>
        <p:spPr>
          <a:xfrm flipH="1" flipV="1">
            <a:off x="6810934" y="3054759"/>
            <a:ext cx="17931" cy="15972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503829" y="4998526"/>
            <a:ext cx="2151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Champ appliqué EXTERIEUR</a:t>
            </a:r>
            <a:endParaRPr lang="fr-FR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760" y="3586674"/>
            <a:ext cx="257175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9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I)4) Limites : constante Hall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579" y="1677241"/>
            <a:ext cx="6072378" cy="388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234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II)1) Cadre d’étude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Solide à T=0K</a:t>
            </a:r>
          </a:p>
          <a:p>
            <a:endParaRPr lang="fr-FR" dirty="0"/>
          </a:p>
          <a:p>
            <a:r>
              <a:rPr lang="fr-FR" dirty="0" smtClean="0">
                <a:hlinkClick r:id="rId2"/>
              </a:rPr>
              <a:t>Animation : de l'atome au solide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2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26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Conduction : déplacement de la sphère de Fermi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291" y="1518580"/>
            <a:ext cx="7643417" cy="533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96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II) 4) Notion de trou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716306" y="4518212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16306" y="2575906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45220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057" y="4551830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361328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83104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615261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77683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731369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153145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47" y="2442730"/>
            <a:ext cx="391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conduction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51285" y="4516518"/>
            <a:ext cx="2269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</a:t>
            </a:r>
          </a:p>
          <a:p>
            <a:r>
              <a:rPr lang="fr-FR" sz="4000" dirty="0" smtClean="0"/>
              <a:t>valence</a:t>
            </a:r>
            <a:endParaRPr lang="fr-FR" sz="4000" dirty="0"/>
          </a:p>
        </p:txBody>
      </p:sp>
      <p:sp>
        <p:nvSpPr>
          <p:cNvPr id="16" name="Ellipse 15"/>
          <p:cNvSpPr/>
          <p:nvPr/>
        </p:nvSpPr>
        <p:spPr>
          <a:xfrm>
            <a:off x="9502587" y="2630116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780491" y="2458118"/>
            <a:ext cx="17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Electron</a:t>
            </a:r>
            <a:endParaRPr lang="fr-FR" sz="36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716306" y="1842247"/>
            <a:ext cx="0" cy="41013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28047" y="1258140"/>
            <a:ext cx="37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850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Paul Karl Ludwig </a:t>
            </a:r>
            <a:r>
              <a:rPr lang="fr-FR" dirty="0" err="1" smtClean="0"/>
              <a:t>Drüde</a:t>
            </a:r>
            <a:r>
              <a:rPr lang="fr-FR" dirty="0" smtClean="0"/>
              <a:t> : 1900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624" y="1690688"/>
            <a:ext cx="3412751" cy="4684776"/>
          </a:xfrm>
        </p:spPr>
      </p:pic>
    </p:spTree>
    <p:extLst>
      <p:ext uri="{BB962C8B-B14F-4D97-AF65-F5344CB8AC3E}">
        <p14:creationId xmlns:p14="http://schemas.microsoft.com/office/powerpoint/2010/main" val="39870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II) 4) Notion de trou (T non nulle)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716306" y="4518212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16306" y="2575906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45220" y="4548937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057" y="4551830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361328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83104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615261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77683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731369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153145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47" y="2442730"/>
            <a:ext cx="391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conduction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51285" y="4516518"/>
            <a:ext cx="2269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</a:t>
            </a:r>
          </a:p>
          <a:p>
            <a:r>
              <a:rPr lang="fr-FR" sz="4000" dirty="0" smtClean="0"/>
              <a:t>valence</a:t>
            </a:r>
            <a:endParaRPr lang="fr-FR" sz="4000" dirty="0"/>
          </a:p>
        </p:txBody>
      </p:sp>
      <p:sp>
        <p:nvSpPr>
          <p:cNvPr id="16" name="Ellipse 15"/>
          <p:cNvSpPr/>
          <p:nvPr/>
        </p:nvSpPr>
        <p:spPr>
          <a:xfrm>
            <a:off x="9502587" y="2630116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780491" y="2458118"/>
            <a:ext cx="17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Electron</a:t>
            </a:r>
            <a:endParaRPr lang="fr-FR" sz="36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716306" y="1842247"/>
            <a:ext cx="0" cy="41013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28047" y="1258140"/>
            <a:ext cx="37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</a:t>
            </a:r>
            <a:endParaRPr lang="fr-FR" sz="3600" dirty="0"/>
          </a:p>
        </p:txBody>
      </p:sp>
      <p:sp>
        <p:nvSpPr>
          <p:cNvPr id="21" name="Ellipse 20"/>
          <p:cNvSpPr/>
          <p:nvPr/>
        </p:nvSpPr>
        <p:spPr>
          <a:xfrm>
            <a:off x="3245219" y="373212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3349442" y="4013596"/>
            <a:ext cx="0" cy="4909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9503705" y="3288600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9959791" y="3104449"/>
            <a:ext cx="155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Trou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417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II) 4) Notion de trou (T non nulle)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6306" y="4518212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16306" y="2575906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45220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057" y="4551830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361328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83104" y="4548142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615261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77683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731369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153145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47" y="2442730"/>
            <a:ext cx="391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conduction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51285" y="4516518"/>
            <a:ext cx="2269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</a:t>
            </a:r>
          </a:p>
          <a:p>
            <a:r>
              <a:rPr lang="fr-FR" sz="4000" dirty="0" smtClean="0"/>
              <a:t>valence</a:t>
            </a:r>
            <a:endParaRPr lang="fr-FR" sz="4000" dirty="0"/>
          </a:p>
        </p:txBody>
      </p:sp>
      <p:sp>
        <p:nvSpPr>
          <p:cNvPr id="16" name="Ellipse 15"/>
          <p:cNvSpPr/>
          <p:nvPr/>
        </p:nvSpPr>
        <p:spPr>
          <a:xfrm>
            <a:off x="9502587" y="2630116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780491" y="2458118"/>
            <a:ext cx="17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Electron</a:t>
            </a:r>
            <a:endParaRPr lang="fr-FR" sz="36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716306" y="1842247"/>
            <a:ext cx="0" cy="41013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28047" y="1258140"/>
            <a:ext cx="37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</a:t>
            </a:r>
            <a:endParaRPr lang="fr-FR" sz="3600" dirty="0"/>
          </a:p>
        </p:txBody>
      </p:sp>
      <p:sp>
        <p:nvSpPr>
          <p:cNvPr id="21" name="Ellipse 20"/>
          <p:cNvSpPr/>
          <p:nvPr/>
        </p:nvSpPr>
        <p:spPr>
          <a:xfrm>
            <a:off x="3245219" y="373212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9503705" y="3288600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9959791" y="3104449"/>
            <a:ext cx="155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Trou</a:t>
            </a:r>
            <a:endParaRPr lang="fr-FR" sz="3600" dirty="0"/>
          </a:p>
        </p:txBody>
      </p:sp>
      <p:cxnSp>
        <p:nvCxnSpPr>
          <p:cNvPr id="24" name="Connecteur en arc 23"/>
          <p:cNvCxnSpPr>
            <a:endCxn id="6" idx="6"/>
          </p:cNvCxnSpPr>
          <p:nvPr/>
        </p:nvCxnSpPr>
        <p:spPr>
          <a:xfrm rot="10800000" flipV="1">
            <a:off x="3487268" y="4625136"/>
            <a:ext cx="361955" cy="51547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9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II) 4) Notion de trou (T non nulle)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6306" y="4518212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16306" y="2575906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45220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057" y="4551830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361328" y="4548142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83104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615261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77683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731369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153145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47" y="2442730"/>
            <a:ext cx="391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conduction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51285" y="4516518"/>
            <a:ext cx="2269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Bande de </a:t>
            </a:r>
          </a:p>
          <a:p>
            <a:r>
              <a:rPr lang="fr-FR" sz="4000" dirty="0" smtClean="0"/>
              <a:t>valence</a:t>
            </a:r>
            <a:endParaRPr lang="fr-FR" sz="4000" dirty="0"/>
          </a:p>
        </p:txBody>
      </p:sp>
      <p:sp>
        <p:nvSpPr>
          <p:cNvPr id="16" name="Ellipse 15"/>
          <p:cNvSpPr/>
          <p:nvPr/>
        </p:nvSpPr>
        <p:spPr>
          <a:xfrm>
            <a:off x="9502587" y="2630116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780491" y="2458118"/>
            <a:ext cx="17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Electron</a:t>
            </a:r>
            <a:endParaRPr lang="fr-FR" sz="36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716306" y="1842247"/>
            <a:ext cx="0" cy="41013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28047" y="1258140"/>
            <a:ext cx="37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</a:t>
            </a:r>
            <a:endParaRPr lang="fr-FR" sz="3600" dirty="0"/>
          </a:p>
        </p:txBody>
      </p:sp>
      <p:sp>
        <p:nvSpPr>
          <p:cNvPr id="21" name="Ellipse 20"/>
          <p:cNvSpPr/>
          <p:nvPr/>
        </p:nvSpPr>
        <p:spPr>
          <a:xfrm>
            <a:off x="3245219" y="373212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9503705" y="3288600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9959791" y="3104449"/>
            <a:ext cx="155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Trou</a:t>
            </a:r>
            <a:endParaRPr lang="fr-FR" sz="3600" dirty="0"/>
          </a:p>
        </p:txBody>
      </p:sp>
      <p:cxnSp>
        <p:nvCxnSpPr>
          <p:cNvPr id="24" name="Connecteur en arc 23"/>
          <p:cNvCxnSpPr/>
          <p:nvPr/>
        </p:nvCxnSpPr>
        <p:spPr>
          <a:xfrm rot="10800000" flipV="1">
            <a:off x="3982010" y="4648344"/>
            <a:ext cx="361955" cy="51547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8915400" y="4262718"/>
            <a:ext cx="2918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Le trou se déplace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7014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00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Caractéristiques </a:t>
            </a:r>
            <a:r>
              <a:rPr lang="fr-FR" smtClean="0"/>
              <a:t>de quelques </a:t>
            </a:r>
            <a:r>
              <a:rPr lang="fr-FR" dirty="0" smtClean="0"/>
              <a:t>semi-conducteurs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840" y="1990967"/>
            <a:ext cx="9370319" cy="4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2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Atomes ionisés, les électrons de valence (gaz) se déplacent (participent à la conduction)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51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Atomes ionisés, les électrons de valence (gaz) se déplacent (participent à la conduction)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3969223" y="1690688"/>
            <a:ext cx="5181600" cy="4351338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Electrons par atome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Electrons de valence (conduction)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Densité atomique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3319462"/>
            <a:ext cx="2806706" cy="288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 : électrons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945" y="2182625"/>
            <a:ext cx="8824110" cy="322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852" y="1690688"/>
            <a:ext cx="9176296" cy="388227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32059" y="2299447"/>
            <a:ext cx="2286000" cy="35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23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Electrons indépendants : pas d’interaction électron-électron, et entre deux chocs, pas d’interaction électron-ion</a:t>
            </a:r>
          </a:p>
          <a:p>
            <a:pPr lvl="1"/>
            <a:r>
              <a:rPr lang="fr-FR" dirty="0" smtClean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 smtClean="0"/>
              <a:t>Seules interactions : collisions avec les ions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7077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I)1) Hypothèses, cadre d’étude : collisions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945" y="2182625"/>
            <a:ext cx="8824110" cy="322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531</Words>
  <Application>Microsoft Office PowerPoint</Application>
  <PresentationFormat>Grand écran</PresentationFormat>
  <Paragraphs>110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Thème Office</vt:lpstr>
      <vt:lpstr>LP 47 : Mécanismes de conduction électrique dans les solides</vt:lpstr>
      <vt:lpstr>Joseph John Thomson : 1897</vt:lpstr>
      <vt:lpstr>Paul Karl Ludwig Drüde : 1900</vt:lpstr>
      <vt:lpstr>I)1) Hypothèses, cadre d’étude</vt:lpstr>
      <vt:lpstr>I)1) Hypothèses, cadre d’étude</vt:lpstr>
      <vt:lpstr>I)1) Hypothèses, cadre d’étude : électrons</vt:lpstr>
      <vt:lpstr>I)1) Hypothèses, cadre d’étude</vt:lpstr>
      <vt:lpstr>I)1) Hypothèses, cadre d’étude</vt:lpstr>
      <vt:lpstr>I)1) Hypothèses, cadre d’étude : collisions</vt:lpstr>
      <vt:lpstr>I)1) Hypothèses, cadre d’étude</vt:lpstr>
      <vt:lpstr>I)1) Hypothèses, cadre d’étude : collisions</vt:lpstr>
      <vt:lpstr>I)1) Hypothèses, cadre d’étude : collisions</vt:lpstr>
      <vt:lpstr>I)1) Hypothèses, cadre d’étude</vt:lpstr>
      <vt:lpstr>I)1) Hypothèses, cadre d’étude</vt:lpstr>
      <vt:lpstr>Présentation PowerPoint</vt:lpstr>
      <vt:lpstr>I)2) Grandeurs intéressantes</vt:lpstr>
      <vt:lpstr>I)2) Grandeurs intéressantes</vt:lpstr>
      <vt:lpstr>I)2) Grandeurs intéressantes</vt:lpstr>
      <vt:lpstr>Présentation PowerPoint</vt:lpstr>
      <vt:lpstr>Quelques résistivités en µΩ/cm</vt:lpstr>
      <vt:lpstr>I)3) Effet Hall</vt:lpstr>
      <vt:lpstr>Présentation PowerPoint</vt:lpstr>
      <vt:lpstr>I)4) Limites : constante Hall</vt:lpstr>
      <vt:lpstr>Présentation PowerPoint</vt:lpstr>
      <vt:lpstr>II)1) Cadre d’étude</vt:lpstr>
      <vt:lpstr>Présentation PowerPoint</vt:lpstr>
      <vt:lpstr>Conduction : déplacement de la sphère de Fermi</vt:lpstr>
      <vt:lpstr>Présentation PowerPoint</vt:lpstr>
      <vt:lpstr>II) 4) Notion de trou</vt:lpstr>
      <vt:lpstr>II) 4) Notion de trou (T non nulle)</vt:lpstr>
      <vt:lpstr>II) 4) Notion de trou (T non nulle)</vt:lpstr>
      <vt:lpstr>II) 4) Notion de trou (T non nulle)</vt:lpstr>
      <vt:lpstr>Présentation PowerPoint</vt:lpstr>
      <vt:lpstr>Caractéristiques de quelques semi-conducteurs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 47 : Mécanismes de conduction dans les solides</dc:title>
  <dc:creator>Aurélien Ricard</dc:creator>
  <cp:lastModifiedBy>Aurélien Ricard</cp:lastModifiedBy>
  <cp:revision>29</cp:revision>
  <dcterms:created xsi:type="dcterms:W3CDTF">2021-02-15T18:28:55Z</dcterms:created>
  <dcterms:modified xsi:type="dcterms:W3CDTF">2021-03-25T20:06:41Z</dcterms:modified>
</cp:coreProperties>
</file>